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Roboto Medium"/>
      <p:regular r:id="rId38"/>
      <p:bold r:id="rId39"/>
      <p:italic r:id="rId40"/>
      <p:boldItalic r:id="rId41"/>
    </p:embeddedFont>
    <p:embeddedFont>
      <p:font typeface="Oxygen"/>
      <p:regular r:id="rId42"/>
      <p:bold r:id="rId43"/>
    </p:embeddedFont>
    <p:embeddedFont>
      <p:font typeface="Helvetica Neue Light"/>
      <p:regular r:id="rId44"/>
      <p:bold r:id="rId45"/>
      <p:italic r:id="rId46"/>
      <p:boldItalic r:id="rId47"/>
    </p:embeddedFon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hM2ZuaGHD47YqHwFRxLH+ybyUr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9F8354-8858-4109-B3A8-E546AB6A9653}">
  <a:tblStyle styleId="{B29F8354-8858-4109-B3A8-E546AB6A965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44454521-42B0-4530-9AE7-D6675DDBD05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205234-1C72-4255-A4EB-726640A2D145}"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Oxygen-regular.fntdata"/><Relationship Id="rId41" Type="http://schemas.openxmlformats.org/officeDocument/2006/relationships/font" Target="fonts/RobotoMedium-boldItalic.fntdata"/><Relationship Id="rId44" Type="http://schemas.openxmlformats.org/officeDocument/2006/relationships/font" Target="fonts/HelveticaNeueLight-regular.fntdata"/><Relationship Id="rId43" Type="http://schemas.openxmlformats.org/officeDocument/2006/relationships/font" Target="fonts/Oxygen-bold.fntdata"/><Relationship Id="rId46" Type="http://schemas.openxmlformats.org/officeDocument/2006/relationships/font" Target="fonts/HelveticaNeueLight-italic.fntdata"/><Relationship Id="rId45" Type="http://schemas.openxmlformats.org/officeDocument/2006/relationships/font" Target="fonts/HelveticaNeue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enturyGothic-regular.fntdata"/><Relationship Id="rId47" Type="http://schemas.openxmlformats.org/officeDocument/2006/relationships/font" Target="fonts/HelveticaNeueLight-boldItalic.fntdata"/><Relationship Id="rId49"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boldItalic.fntdata"/><Relationship Id="rId50" Type="http://schemas.openxmlformats.org/officeDocument/2006/relationships/font" Target="fonts/CenturyGothic-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171616"/>
              </a:solidFill>
            </a:endParaRPr>
          </a:p>
        </p:txBody>
      </p:sp>
      <p:sp>
        <p:nvSpPr>
          <p:cNvPr id="298" name="Google Shape;29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171616"/>
              </a:solidFill>
            </a:endParaRPr>
          </a:p>
        </p:txBody>
      </p:sp>
      <p:sp>
        <p:nvSpPr>
          <p:cNvPr id="311" name="Google Shape;31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I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171616"/>
              </a:solidFill>
            </a:endParaRPr>
          </a:p>
        </p:txBody>
      </p:sp>
      <p:sp>
        <p:nvSpPr>
          <p:cNvPr id="389" name="Google Shape;38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I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I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09" name="Google Shape;509;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171616"/>
              </a:solidFill>
            </a:endParaRPr>
          </a:p>
        </p:txBody>
      </p:sp>
      <p:sp>
        <p:nvSpPr>
          <p:cNvPr id="140" name="Google Shape;14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171616"/>
              </a:solidFill>
            </a:endParaRPr>
          </a:p>
        </p:txBody>
      </p:sp>
      <p:sp>
        <p:nvSpPr>
          <p:cNvPr id="154" name="Google Shape;15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4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4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4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4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black" type="tx">
  <p:cSld name="TITLE_AND_BODY">
    <p:spTree>
      <p:nvGrpSpPr>
        <p:cNvPr id="31" name="Shape 31"/>
        <p:cNvGrpSpPr/>
        <p:nvPr/>
      </p:nvGrpSpPr>
      <p:grpSpPr>
        <a:xfrm>
          <a:off x="0" y="0"/>
          <a:ext cx="0" cy="0"/>
          <a:chOff x="0" y="0"/>
          <a:chExt cx="0" cy="0"/>
        </a:xfrm>
      </p:grpSpPr>
      <p:sp>
        <p:nvSpPr>
          <p:cNvPr id="32" name="Google Shape;3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defRPr>
            </a:lvl1pPr>
            <a:lvl2pPr indent="0" lvl="1" marL="0" algn="r">
              <a:spcBef>
                <a:spcPts val="0"/>
              </a:spcBef>
              <a:buNone/>
              <a:defRPr sz="1200">
                <a:solidFill>
                  <a:srgbClr val="888888"/>
                </a:solidFill>
              </a:defRPr>
            </a:lvl2pPr>
            <a:lvl3pPr indent="0" lvl="2" marL="0" algn="r">
              <a:spcBef>
                <a:spcPts val="0"/>
              </a:spcBef>
              <a:buNone/>
              <a:defRPr sz="1200">
                <a:solidFill>
                  <a:srgbClr val="888888"/>
                </a:solidFill>
              </a:defRPr>
            </a:lvl3pPr>
            <a:lvl4pPr indent="0" lvl="3" marL="0" algn="r">
              <a:spcBef>
                <a:spcPts val="0"/>
              </a:spcBef>
              <a:buNone/>
              <a:defRPr sz="1200">
                <a:solidFill>
                  <a:srgbClr val="888888"/>
                </a:solidFill>
              </a:defRPr>
            </a:lvl4pPr>
            <a:lvl5pPr indent="0" lvl="4" marL="0" algn="r">
              <a:spcBef>
                <a:spcPts val="0"/>
              </a:spcBef>
              <a:buNone/>
              <a:defRPr sz="1200">
                <a:solidFill>
                  <a:srgbClr val="888888"/>
                </a:solidFill>
              </a:defRPr>
            </a:lvl5pPr>
            <a:lvl6pPr indent="0" lvl="5" marL="0" algn="r">
              <a:spcBef>
                <a:spcPts val="0"/>
              </a:spcBef>
              <a:buNone/>
              <a:defRPr sz="1200">
                <a:solidFill>
                  <a:srgbClr val="888888"/>
                </a:solidFill>
              </a:defRPr>
            </a:lvl6pPr>
            <a:lvl7pPr indent="0" lvl="6" marL="0" algn="r">
              <a:spcBef>
                <a:spcPts val="0"/>
              </a:spcBef>
              <a:buNone/>
              <a:defRPr sz="1200">
                <a:solidFill>
                  <a:srgbClr val="888888"/>
                </a:solidFill>
              </a:defRPr>
            </a:lvl7pPr>
            <a:lvl8pPr indent="0" lvl="7" marL="0" algn="r">
              <a:spcBef>
                <a:spcPts val="0"/>
              </a:spcBef>
              <a:buNone/>
              <a:defRPr sz="1200">
                <a:solidFill>
                  <a:srgbClr val="888888"/>
                </a:solidFill>
              </a:defRPr>
            </a:lvl8pPr>
            <a:lvl9pPr indent="0" lvl="8" marL="0" algn="r">
              <a:spcBef>
                <a:spcPts val="0"/>
              </a:spcBef>
              <a:buNone/>
              <a:defRPr sz="1200">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8_Пользовательский макет">
  <p:cSld name="158_Пользовательский макет">
    <p:spTree>
      <p:nvGrpSpPr>
        <p:cNvPr id="33" name="Shape 33"/>
        <p:cNvGrpSpPr/>
        <p:nvPr/>
      </p:nvGrpSpPr>
      <p:grpSpPr>
        <a:xfrm>
          <a:off x="0" y="0"/>
          <a:ext cx="0" cy="0"/>
          <a:chOff x="0" y="0"/>
          <a:chExt cx="0" cy="0"/>
        </a:xfrm>
      </p:grpSpPr>
      <p:sp>
        <p:nvSpPr>
          <p:cNvPr id="34" name="Google Shape;34;p38"/>
          <p:cNvSpPr txBox="1"/>
          <p:nvPr>
            <p:ph type="title"/>
          </p:nvPr>
        </p:nvSpPr>
        <p:spPr>
          <a:xfrm>
            <a:off x="6096000" y="4508995"/>
            <a:ext cx="3888074" cy="1358631"/>
          </a:xfrm>
          <a:prstGeom prst="rect">
            <a:avLst/>
          </a:prstGeom>
          <a:noFill/>
          <a:ln>
            <a:noFill/>
          </a:ln>
        </p:spPr>
        <p:txBody>
          <a:bodyPr anchorCtr="0" anchor="ctr" bIns="45700" lIns="91425" spcFirstLastPara="1" rIns="91425" wrap="square" tIns="45700">
            <a:noAutofit/>
          </a:bodyPr>
          <a:lstStyle>
            <a:lvl1pPr lvl="0" marR="0" algn="l">
              <a:lnSpc>
                <a:spcPct val="85000"/>
              </a:lnSpc>
              <a:spcBef>
                <a:spcPts val="0"/>
              </a:spcBef>
              <a:spcAft>
                <a:spcPts val="0"/>
              </a:spcAft>
              <a:buClr>
                <a:schemeClr val="lt2"/>
              </a:buClr>
              <a:buSzPts val="6499"/>
              <a:buFont typeface="Roboto Medium"/>
              <a:buNone/>
              <a:defRPr b="0" i="0" sz="6499">
                <a:solidFill>
                  <a:schemeClr val="lt2"/>
                </a:solidFill>
                <a:latin typeface="Roboto Medium"/>
                <a:ea typeface="Roboto Medium"/>
                <a:cs typeface="Roboto Medium"/>
                <a:sym typeface="Roboto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9_Пользовательский макет">
  <p:cSld name="159_Пользовательский макет">
    <p:spTree>
      <p:nvGrpSpPr>
        <p:cNvPr id="35" name="Shape 35"/>
        <p:cNvGrpSpPr/>
        <p:nvPr/>
      </p:nvGrpSpPr>
      <p:grpSpPr>
        <a:xfrm>
          <a:off x="0" y="0"/>
          <a:ext cx="0" cy="0"/>
          <a:chOff x="0" y="0"/>
          <a:chExt cx="0" cy="0"/>
        </a:xfrm>
      </p:grpSpPr>
      <p:sp>
        <p:nvSpPr>
          <p:cNvPr id="36" name="Google Shape;36;p39"/>
          <p:cNvSpPr txBox="1"/>
          <p:nvPr>
            <p:ph type="title"/>
          </p:nvPr>
        </p:nvSpPr>
        <p:spPr>
          <a:xfrm>
            <a:off x="6311995" y="3069002"/>
            <a:ext cx="3888074" cy="927963"/>
          </a:xfrm>
          <a:prstGeom prst="rect">
            <a:avLst/>
          </a:prstGeom>
          <a:noFill/>
          <a:ln>
            <a:noFill/>
          </a:ln>
        </p:spPr>
        <p:txBody>
          <a:bodyPr anchorCtr="0" anchor="ctr" bIns="45700" lIns="91425" spcFirstLastPara="1" rIns="91425" wrap="square" tIns="45700">
            <a:noAutofit/>
          </a:bodyPr>
          <a:lstStyle>
            <a:lvl1pPr lvl="0" marR="0" algn="l">
              <a:lnSpc>
                <a:spcPct val="85000"/>
              </a:lnSpc>
              <a:spcBef>
                <a:spcPts val="0"/>
              </a:spcBef>
              <a:spcAft>
                <a:spcPts val="0"/>
              </a:spcAft>
              <a:buClr>
                <a:schemeClr val="lt2"/>
              </a:buClr>
              <a:buSzPts val="6499"/>
              <a:buFont typeface="Roboto Medium"/>
              <a:buNone/>
              <a:defRPr b="0" i="0" sz="6499">
                <a:solidFill>
                  <a:schemeClr val="lt2"/>
                </a:solidFill>
                <a:latin typeface="Roboto Medium"/>
                <a:ea typeface="Roboto Medium"/>
                <a:cs typeface="Roboto Medium"/>
                <a:sym typeface="Roboto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9"/>
          <p:cNvSpPr/>
          <p:nvPr>
            <p:ph idx="2" type="pic"/>
          </p:nvPr>
        </p:nvSpPr>
        <p:spPr>
          <a:xfrm flipH="1">
            <a:off x="1846206" y="2103599"/>
            <a:ext cx="2657420" cy="2657459"/>
          </a:xfrm>
          <a:prstGeom prst="rect">
            <a:avLst/>
          </a:prstGeom>
          <a:solidFill>
            <a:srgbClr val="E9EDF1"/>
          </a:solidFill>
          <a:ln>
            <a:noFill/>
          </a:ln>
        </p:spPr>
        <p:txBody>
          <a:bodyPr anchorCtr="0" anchor="ctr" bIns="45700" lIns="91425" spcFirstLastPara="1" rIns="91425" wrap="square" tIns="45700">
            <a:noAutofit/>
          </a:bodyPr>
          <a:lstStyle>
            <a:lvl1pPr lvl="0" marR="0" rtl="0" algn="l">
              <a:lnSpc>
                <a:spcPct val="90000"/>
              </a:lnSpc>
              <a:spcBef>
                <a:spcPts val="1000"/>
              </a:spcBef>
              <a:spcAft>
                <a:spcPts val="0"/>
              </a:spcAft>
              <a:buClr>
                <a:schemeClr val="dk1"/>
              </a:buClr>
              <a:buSzPts val="400"/>
              <a:buFont typeface="Arial"/>
              <a:buChar char="•"/>
              <a:defRPr b="0" i="0" sz="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9.png"/><Relationship Id="rId9"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24.png"/><Relationship Id="rId7" Type="http://schemas.openxmlformats.org/officeDocument/2006/relationships/image" Target="../media/image15.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2.jpg"/><Relationship Id="rId9"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32.png"/><Relationship Id="rId7" Type="http://schemas.openxmlformats.org/officeDocument/2006/relationships/image" Target="../media/image53.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5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8.gif"/><Relationship Id="rId4" Type="http://schemas.openxmlformats.org/officeDocument/2006/relationships/image" Target="../media/image37.png"/><Relationship Id="rId5" Type="http://schemas.openxmlformats.org/officeDocument/2006/relationships/image" Target="../media/image5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hyperlink" Target="https://github.com/adwaykanhere/FYP"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6.png"/><Relationship Id="rId5" Type="http://schemas.openxmlformats.org/officeDocument/2006/relationships/image" Target="../media/image11.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
          <p:cNvPicPr preferRelativeResize="0"/>
          <p:nvPr/>
        </p:nvPicPr>
        <p:blipFill rotWithShape="1">
          <a:blip r:embed="rId3">
            <a:alphaModFix/>
          </a:blip>
          <a:srcRect b="0" l="7633" r="29" t="0"/>
          <a:stretch/>
        </p:blipFill>
        <p:spPr>
          <a:xfrm>
            <a:off x="3864" y="0"/>
            <a:ext cx="12184274" cy="7032301"/>
          </a:xfrm>
          <a:prstGeom prst="rect">
            <a:avLst/>
          </a:prstGeom>
          <a:noFill/>
          <a:ln>
            <a:noFill/>
          </a:ln>
        </p:spPr>
      </p:pic>
      <p:sp>
        <p:nvSpPr>
          <p:cNvPr id="97" name="Google Shape;97;p1"/>
          <p:cNvSpPr/>
          <p:nvPr/>
        </p:nvSpPr>
        <p:spPr>
          <a:xfrm>
            <a:off x="-123824" y="-17681"/>
            <a:ext cx="12424461" cy="7067663"/>
          </a:xfrm>
          <a:prstGeom prst="rect">
            <a:avLst/>
          </a:prstGeom>
          <a:solidFill>
            <a:schemeClr val="dk1">
              <a:alpha val="81960"/>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1"/>
          <p:cNvSpPr/>
          <p:nvPr/>
        </p:nvSpPr>
        <p:spPr>
          <a:xfrm>
            <a:off x="-3864" y="-17681"/>
            <a:ext cx="12192000" cy="1616586"/>
          </a:xfrm>
          <a:prstGeom prst="rect">
            <a:avLst/>
          </a:prstGeom>
          <a:solidFill>
            <a:schemeClr val="lt1">
              <a:alpha val="30980"/>
            </a:schemeClr>
          </a:solidFill>
          <a:ln>
            <a:noFill/>
          </a:ln>
          <a:effectLst>
            <a:outerShdw blurRad="50800" rotWithShape="0" algn="ctr" dir="5400000" dist="50800">
              <a:srgbClr val="000000"/>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Calibri"/>
              <a:ea typeface="Calibri"/>
              <a:cs typeface="Calibri"/>
              <a:sym typeface="Calibri"/>
            </a:endParaRPr>
          </a:p>
        </p:txBody>
      </p:sp>
      <p:pic>
        <p:nvPicPr>
          <p:cNvPr id="99" name="Google Shape;99;p1"/>
          <p:cNvPicPr preferRelativeResize="0"/>
          <p:nvPr/>
        </p:nvPicPr>
        <p:blipFill rotWithShape="1">
          <a:blip r:embed="rId4">
            <a:alphaModFix/>
          </a:blip>
          <a:srcRect b="61718" l="2135" r="69551" t="0"/>
          <a:stretch/>
        </p:blipFill>
        <p:spPr>
          <a:xfrm>
            <a:off x="199191" y="119097"/>
            <a:ext cx="3412162" cy="1405513"/>
          </a:xfrm>
          <a:prstGeom prst="rect">
            <a:avLst/>
          </a:prstGeom>
          <a:noFill/>
          <a:ln>
            <a:noFill/>
          </a:ln>
        </p:spPr>
      </p:pic>
      <p:pic>
        <p:nvPicPr>
          <p:cNvPr id="100" name="Google Shape;100;p1"/>
          <p:cNvPicPr preferRelativeResize="0"/>
          <p:nvPr/>
        </p:nvPicPr>
        <p:blipFill rotWithShape="1">
          <a:blip r:embed="rId4">
            <a:alphaModFix/>
          </a:blip>
          <a:srcRect b="62552" l="34844" r="39145" t="0"/>
          <a:stretch/>
        </p:blipFill>
        <p:spPr>
          <a:xfrm>
            <a:off x="8580648" y="119097"/>
            <a:ext cx="3204252" cy="1405513"/>
          </a:xfrm>
          <a:prstGeom prst="rect">
            <a:avLst/>
          </a:prstGeom>
          <a:noFill/>
          <a:ln>
            <a:noFill/>
          </a:ln>
        </p:spPr>
      </p:pic>
      <p:sp>
        <p:nvSpPr>
          <p:cNvPr id="101" name="Google Shape;101;p1"/>
          <p:cNvSpPr txBox="1"/>
          <p:nvPr/>
        </p:nvSpPr>
        <p:spPr>
          <a:xfrm>
            <a:off x="348284" y="1905054"/>
            <a:ext cx="11487704" cy="964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800"/>
              <a:buFont typeface="Oxygen"/>
              <a:buNone/>
            </a:pPr>
            <a:r>
              <a:rPr b="1" i="0" lang="en-IN" sz="2800" u="none" cap="none" strike="noStrike">
                <a:solidFill>
                  <a:srgbClr val="FFFFFF"/>
                </a:solidFill>
                <a:latin typeface="Oxygen"/>
                <a:ea typeface="Oxygen"/>
                <a:cs typeface="Oxygen"/>
                <a:sym typeface="Oxygen"/>
              </a:rPr>
              <a:t>Design of real-time continuous EEG acquisition system with feedback based error correction for P300 task paradigms</a:t>
            </a:r>
            <a:endParaRPr/>
          </a:p>
        </p:txBody>
      </p:sp>
      <p:sp>
        <p:nvSpPr>
          <p:cNvPr id="102" name="Google Shape;102;p1"/>
          <p:cNvSpPr txBox="1"/>
          <p:nvPr/>
        </p:nvSpPr>
        <p:spPr>
          <a:xfrm>
            <a:off x="199191" y="4345567"/>
            <a:ext cx="3902294" cy="121058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800"/>
              <a:buFont typeface="Oxygen"/>
              <a:buNone/>
            </a:pPr>
            <a:r>
              <a:rPr b="1" i="0" lang="en-IN" sz="1800" u="none" cap="none" strike="noStrike">
                <a:solidFill>
                  <a:srgbClr val="FFFFFF"/>
                </a:solidFill>
                <a:latin typeface="Oxygen"/>
                <a:ea typeface="Oxygen"/>
                <a:cs typeface="Oxygen"/>
                <a:sym typeface="Oxygen"/>
              </a:rPr>
              <a:t>Under the guidance of</a:t>
            </a:r>
            <a:endParaRPr/>
          </a:p>
          <a:p>
            <a:pPr indent="0" lvl="0" marL="0" marR="0" rtl="0" algn="ctr">
              <a:lnSpc>
                <a:spcPct val="100000"/>
              </a:lnSpc>
              <a:spcBef>
                <a:spcPts val="0"/>
              </a:spcBef>
              <a:spcAft>
                <a:spcPts val="0"/>
              </a:spcAft>
              <a:buClr>
                <a:srgbClr val="FFFFFF"/>
              </a:buClr>
              <a:buSzPts val="1800"/>
              <a:buFont typeface="Oxygen"/>
              <a:buNone/>
            </a:pPr>
            <a:r>
              <a:rPr b="1" i="0" lang="en-IN" sz="1800" u="none" cap="none" strike="noStrike">
                <a:solidFill>
                  <a:srgbClr val="FFFFFF"/>
                </a:solidFill>
                <a:latin typeface="Oxygen"/>
                <a:ea typeface="Oxygen"/>
                <a:cs typeface="Oxygen"/>
                <a:sym typeface="Oxygen"/>
              </a:rPr>
              <a:t>Dr. N. Sriraam, RIT</a:t>
            </a:r>
            <a:endParaRPr/>
          </a:p>
          <a:p>
            <a:pPr indent="0" lvl="0" marL="0" marR="0" rtl="0" algn="ctr">
              <a:lnSpc>
                <a:spcPct val="100000"/>
              </a:lnSpc>
              <a:spcBef>
                <a:spcPts val="0"/>
              </a:spcBef>
              <a:spcAft>
                <a:spcPts val="0"/>
              </a:spcAft>
              <a:buClr>
                <a:srgbClr val="FFFFFF"/>
              </a:buClr>
              <a:buSzPts val="1800"/>
              <a:buFont typeface="Oxygen"/>
              <a:buNone/>
            </a:pPr>
            <a:r>
              <a:rPr b="1" i="0" lang="en-IN" sz="1800" u="none" cap="none" strike="noStrike">
                <a:solidFill>
                  <a:srgbClr val="FFFFFF"/>
                </a:solidFill>
                <a:latin typeface="Oxygen"/>
                <a:ea typeface="Oxygen"/>
                <a:cs typeface="Oxygen"/>
                <a:sym typeface="Oxygen"/>
              </a:rPr>
              <a:t>Mrs. Prabhu Ravikala Vittal, RIT</a:t>
            </a:r>
            <a:endParaRPr/>
          </a:p>
          <a:p>
            <a:pPr indent="0" lvl="0" marL="0" marR="0" rtl="0" algn="ctr">
              <a:lnSpc>
                <a:spcPct val="100000"/>
              </a:lnSpc>
              <a:spcBef>
                <a:spcPts val="0"/>
              </a:spcBef>
              <a:spcAft>
                <a:spcPts val="0"/>
              </a:spcAft>
              <a:buClr>
                <a:srgbClr val="FFFFFF"/>
              </a:buClr>
              <a:buSzPts val="1800"/>
              <a:buFont typeface="Oxygen"/>
              <a:buNone/>
            </a:pPr>
            <a:r>
              <a:rPr b="1" i="0" lang="en-IN" sz="1800" u="none" cap="none" strike="noStrike">
                <a:solidFill>
                  <a:srgbClr val="FFFFFF"/>
                </a:solidFill>
                <a:latin typeface="Oxygen"/>
                <a:ea typeface="Oxygen"/>
                <a:cs typeface="Oxygen"/>
                <a:sym typeface="Oxygen"/>
              </a:rPr>
              <a:t>Dr. Mahendra, Dept of Neurology</a:t>
            </a:r>
            <a:endParaRPr b="1" i="0" sz="1800" u="none" cap="none" strike="noStrike">
              <a:solidFill>
                <a:srgbClr val="FFFFFF"/>
              </a:solidFill>
              <a:latin typeface="Oxygen"/>
              <a:ea typeface="Oxygen"/>
              <a:cs typeface="Oxygen"/>
              <a:sym typeface="Oxygen"/>
            </a:endParaRPr>
          </a:p>
        </p:txBody>
      </p:sp>
      <p:sp>
        <p:nvSpPr>
          <p:cNvPr id="103" name="Google Shape;103;p1"/>
          <p:cNvSpPr/>
          <p:nvPr/>
        </p:nvSpPr>
        <p:spPr>
          <a:xfrm>
            <a:off x="7087460" y="4260355"/>
            <a:ext cx="609600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1800" u="none" cap="none" strike="noStrike">
                <a:solidFill>
                  <a:srgbClr val="FFFFFF"/>
                </a:solidFill>
                <a:latin typeface="Oxygen"/>
                <a:ea typeface="Oxygen"/>
                <a:cs typeface="Oxygen"/>
                <a:sym typeface="Oxygen"/>
              </a:rPr>
              <a:t>Project Members</a:t>
            </a:r>
            <a:endParaRPr/>
          </a:p>
          <a:p>
            <a:pPr indent="0" lvl="0" marL="0" marR="0" rtl="0" algn="ctr">
              <a:spcBef>
                <a:spcPts val="0"/>
              </a:spcBef>
              <a:spcAft>
                <a:spcPts val="0"/>
              </a:spcAft>
              <a:buNone/>
            </a:pPr>
            <a:r>
              <a:rPr b="1" i="0" lang="en-IN" sz="1800" u="none" cap="none" strike="noStrike">
                <a:solidFill>
                  <a:srgbClr val="FFFFFF"/>
                </a:solidFill>
                <a:latin typeface="Oxygen"/>
                <a:ea typeface="Oxygen"/>
                <a:cs typeface="Oxygen"/>
                <a:sym typeface="Oxygen"/>
              </a:rPr>
              <a:t>Adway U Kanhere, RIT</a:t>
            </a:r>
            <a:endParaRPr/>
          </a:p>
          <a:p>
            <a:pPr indent="0" lvl="0" marL="0" marR="0" rtl="0" algn="ctr">
              <a:spcBef>
                <a:spcPts val="0"/>
              </a:spcBef>
              <a:spcAft>
                <a:spcPts val="0"/>
              </a:spcAft>
              <a:buNone/>
            </a:pPr>
            <a:r>
              <a:rPr b="1" i="0" lang="en-IN" sz="1800" u="none" cap="none" strike="noStrike">
                <a:solidFill>
                  <a:srgbClr val="FFFFFF"/>
                </a:solidFill>
                <a:latin typeface="Oxygen"/>
                <a:ea typeface="Oxygen"/>
                <a:cs typeface="Oxygen"/>
                <a:sym typeface="Oxygen"/>
              </a:rPr>
              <a:t>Jigyans Kranti Mohapatra, RIT</a:t>
            </a:r>
            <a:endParaRPr/>
          </a:p>
          <a:p>
            <a:pPr indent="0" lvl="0" marL="0" marR="0" rtl="0" algn="ctr">
              <a:spcBef>
                <a:spcPts val="0"/>
              </a:spcBef>
              <a:spcAft>
                <a:spcPts val="0"/>
              </a:spcAft>
              <a:buNone/>
            </a:pPr>
            <a:r>
              <a:rPr b="1" i="0" lang="en-IN" sz="1800" u="none" cap="none" strike="noStrike">
                <a:solidFill>
                  <a:srgbClr val="FFFFFF"/>
                </a:solidFill>
                <a:latin typeface="Oxygen"/>
                <a:ea typeface="Oxygen"/>
                <a:cs typeface="Oxygen"/>
                <a:sym typeface="Oxygen"/>
              </a:rPr>
              <a:t>Prajna G Hardikar, RIT</a:t>
            </a:r>
            <a:endParaRPr/>
          </a:p>
          <a:p>
            <a:pPr indent="0" lvl="0" marL="0" marR="0" rtl="0" algn="ctr">
              <a:spcBef>
                <a:spcPts val="0"/>
              </a:spcBef>
              <a:spcAft>
                <a:spcPts val="0"/>
              </a:spcAft>
              <a:buNone/>
            </a:pPr>
            <a:r>
              <a:rPr b="1" i="0" lang="en-IN" sz="1800" u="none" cap="none" strike="noStrike">
                <a:solidFill>
                  <a:srgbClr val="FFFFFF"/>
                </a:solidFill>
                <a:latin typeface="Oxygen"/>
                <a:ea typeface="Oxygen"/>
                <a:cs typeface="Oxygen"/>
                <a:sym typeface="Oxygen"/>
              </a:rPr>
              <a:t>T H Greeshma, RIT</a:t>
            </a:r>
            <a:endParaRPr/>
          </a:p>
          <a:p>
            <a:pPr indent="0" lvl="0" marL="0" marR="0" rtl="0" algn="ctr">
              <a:spcBef>
                <a:spcPts val="0"/>
              </a:spcBef>
              <a:spcAft>
                <a:spcPts val="0"/>
              </a:spcAft>
              <a:buNone/>
            </a:pPr>
            <a:r>
              <a:t/>
            </a:r>
            <a:endParaRPr b="1" i="0" sz="1800" u="none" cap="none" strike="noStrike">
              <a:solidFill>
                <a:srgbClr val="FFFFFF"/>
              </a:solidFill>
              <a:latin typeface="Oxygen"/>
              <a:ea typeface="Oxygen"/>
              <a:cs typeface="Oxygen"/>
              <a:sym typeface="Oxygen"/>
            </a:endParaRPr>
          </a:p>
        </p:txBody>
      </p:sp>
      <p:sp>
        <p:nvSpPr>
          <p:cNvPr id="104" name="Google Shape;104;p1"/>
          <p:cNvSpPr txBox="1"/>
          <p:nvPr/>
        </p:nvSpPr>
        <p:spPr>
          <a:xfrm>
            <a:off x="4960931" y="6461564"/>
            <a:ext cx="2193934" cy="289823"/>
          </a:xfrm>
          <a:prstGeom prst="rect">
            <a:avLst/>
          </a:prstGeom>
          <a:noFill/>
          <a:ln>
            <a:noFill/>
          </a:ln>
        </p:spPr>
        <p:txBody>
          <a:bodyPr anchorCtr="0" anchor="ctr" bIns="25400" lIns="25400" spcFirstLastPara="1" rIns="25400" wrap="square" tIns="25400">
            <a:spAutoFit/>
          </a:bodyPr>
          <a:lstStyle/>
          <a:p>
            <a:pPr indent="0" lvl="0" marL="0" marR="0" rtl="0" algn="ctr">
              <a:spcBef>
                <a:spcPts val="0"/>
              </a:spcBef>
              <a:spcAft>
                <a:spcPts val="0"/>
              </a:spcAft>
              <a:buNone/>
            </a:pPr>
            <a:r>
              <a:rPr b="0" i="0" lang="en-IN" sz="1550" u="none" cap="none" strike="noStrike">
                <a:solidFill>
                  <a:srgbClr val="FFFFFF"/>
                </a:solidFill>
                <a:latin typeface="Oxygen"/>
                <a:ea typeface="Oxygen"/>
                <a:cs typeface="Oxygen"/>
                <a:sym typeface="Oxygen"/>
              </a:rPr>
              <a:t>ML-FYP-2020-07</a:t>
            </a:r>
            <a:endParaRPr b="0" i="0" sz="1550" u="none" cap="none" strike="noStrike">
              <a:solidFill>
                <a:srgbClr val="FFFFFF"/>
              </a:solidFill>
              <a:latin typeface="Oxygen"/>
              <a:ea typeface="Oxygen"/>
              <a:cs typeface="Oxygen"/>
              <a:sym typeface="Oxygen"/>
            </a:endParaRPr>
          </a:p>
        </p:txBody>
      </p:sp>
      <p:sp>
        <p:nvSpPr>
          <p:cNvPr id="105" name="Google Shape;105;p1"/>
          <p:cNvSpPr txBox="1"/>
          <p:nvPr>
            <p:ph idx="11" type="ftr"/>
          </p:nvPr>
        </p:nvSpPr>
        <p:spPr>
          <a:xfrm>
            <a:off x="4031007" y="6745037"/>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sz="1400">
                <a:solidFill>
                  <a:schemeClr val="lt1"/>
                </a:solidFill>
              </a:rPr>
              <a:t>RIT Confidential</a:t>
            </a:r>
            <a:endParaRPr/>
          </a:p>
        </p:txBody>
      </p:sp>
      <p:sp>
        <p:nvSpPr>
          <p:cNvPr id="106" name="Google Shape;106;p1"/>
          <p:cNvSpPr txBox="1"/>
          <p:nvPr>
            <p:ph idx="12" type="sldNum"/>
          </p:nvPr>
        </p:nvSpPr>
        <p:spPr>
          <a:xfrm>
            <a:off x="9501188" y="666445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1400">
                <a:solidFill>
                  <a:schemeClr val="lt1"/>
                </a:solidFill>
              </a:rPr>
              <a:t>‹#›</a:t>
            </a:fld>
            <a:endParaRPr sz="14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60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par>
                                <p:cTn fill="hold" nodeType="withEffect" presetClass="entr" presetID="10" presetSubtype="0">
                                  <p:stCondLst>
                                    <p:cond delay="60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par>
                                <p:cTn fill="hold" nodeType="withEffect" presetClass="entr" presetID="10" presetSubtype="0">
                                  <p:stCondLst>
                                    <p:cond delay="60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par>
                                <p:cTn fill="hold" nodeType="withEffect" presetClass="entr" presetID="10" presetSubtype="0">
                                  <p:stCondLst>
                                    <p:cond delay="60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6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0"/>
          <p:cNvPicPr preferRelativeResize="0"/>
          <p:nvPr/>
        </p:nvPicPr>
        <p:blipFill rotWithShape="1">
          <a:blip r:embed="rId3">
            <a:alphaModFix/>
          </a:blip>
          <a:srcRect b="0" l="0" r="0" t="0"/>
          <a:stretch/>
        </p:blipFill>
        <p:spPr>
          <a:xfrm>
            <a:off x="0" y="646"/>
            <a:ext cx="7141254" cy="3865858"/>
          </a:xfrm>
          <a:prstGeom prst="rect">
            <a:avLst/>
          </a:prstGeom>
          <a:noFill/>
          <a:ln>
            <a:noFill/>
          </a:ln>
        </p:spPr>
      </p:pic>
      <p:pic>
        <p:nvPicPr>
          <p:cNvPr id="240" name="Google Shape;240;p10"/>
          <p:cNvPicPr preferRelativeResize="0"/>
          <p:nvPr/>
        </p:nvPicPr>
        <p:blipFill rotWithShape="1">
          <a:blip r:embed="rId4">
            <a:alphaModFix/>
          </a:blip>
          <a:srcRect b="0" l="0" r="0" t="0"/>
          <a:stretch/>
        </p:blipFill>
        <p:spPr>
          <a:xfrm>
            <a:off x="5369475" y="3167817"/>
            <a:ext cx="6806100" cy="3690183"/>
          </a:xfrm>
          <a:prstGeom prst="rect">
            <a:avLst/>
          </a:prstGeom>
          <a:noFill/>
          <a:ln>
            <a:noFill/>
          </a:ln>
        </p:spPr>
      </p:pic>
      <p:sp>
        <p:nvSpPr>
          <p:cNvPr id="241" name="Google Shape;241;p10"/>
          <p:cNvSpPr txBox="1"/>
          <p:nvPr/>
        </p:nvSpPr>
        <p:spPr>
          <a:xfrm>
            <a:off x="8037851" y="738740"/>
            <a:ext cx="3257551" cy="1395254"/>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2800">
                <a:solidFill>
                  <a:schemeClr val="lt1"/>
                </a:solidFill>
                <a:latin typeface="Oxygen"/>
                <a:ea typeface="Oxygen"/>
                <a:cs typeface="Oxygen"/>
                <a:sym typeface="Oxygen"/>
              </a:rPr>
              <a:t>Schematic Design</a:t>
            </a:r>
            <a:endParaRPr/>
          </a:p>
          <a:p>
            <a:pPr indent="0" lvl="0" marL="0" marR="0" rtl="0" algn="ctr">
              <a:spcBef>
                <a:spcPts val="0"/>
              </a:spcBef>
              <a:spcAft>
                <a:spcPts val="0"/>
              </a:spcAft>
              <a:buNone/>
            </a:pPr>
            <a:r>
              <a:rPr b="1" i="0" lang="en-IN" sz="2800" u="none" cap="none" strike="noStrike">
                <a:solidFill>
                  <a:schemeClr val="lt1"/>
                </a:solidFill>
                <a:latin typeface="Oxygen"/>
                <a:ea typeface="Oxygen"/>
                <a:cs typeface="Oxygen"/>
                <a:sym typeface="Oxygen"/>
              </a:rPr>
              <a:t>Software: Autodesk</a:t>
            </a:r>
            <a:r>
              <a:rPr b="1" i="0" lang="en-IN" sz="2800" u="none" cap="none" strike="noStrike">
                <a:solidFill>
                  <a:schemeClr val="lt1"/>
                </a:solidFill>
                <a:latin typeface="Oxygen"/>
                <a:ea typeface="Oxygen"/>
                <a:cs typeface="Oxygen"/>
                <a:sym typeface="Oxygen"/>
              </a:rPr>
              <a:t> Eagle</a:t>
            </a:r>
            <a:endParaRPr b="1" i="0" sz="2800" u="none" cap="none" strike="noStrike">
              <a:solidFill>
                <a:schemeClr val="lt1"/>
              </a:solidFill>
              <a:latin typeface="Oxygen"/>
              <a:ea typeface="Oxygen"/>
              <a:cs typeface="Oxygen"/>
              <a:sym typeface="Oxygen"/>
            </a:endParaRPr>
          </a:p>
        </p:txBody>
      </p:sp>
      <p:sp>
        <p:nvSpPr>
          <p:cNvPr id="242" name="Google Shape;242;p10"/>
          <p:cNvSpPr txBox="1"/>
          <p:nvPr/>
        </p:nvSpPr>
        <p:spPr>
          <a:xfrm>
            <a:off x="666750" y="4664948"/>
            <a:ext cx="3857625" cy="1395254"/>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2800">
                <a:solidFill>
                  <a:schemeClr val="lt1"/>
                </a:solidFill>
                <a:latin typeface="Oxygen"/>
                <a:ea typeface="Oxygen"/>
                <a:cs typeface="Oxygen"/>
                <a:sym typeface="Oxygen"/>
              </a:rPr>
              <a:t>Board Design</a:t>
            </a:r>
            <a:endParaRPr/>
          </a:p>
          <a:p>
            <a:pPr indent="0" lvl="0" marL="0" marR="0" rtl="0" algn="ctr">
              <a:spcBef>
                <a:spcPts val="0"/>
              </a:spcBef>
              <a:spcAft>
                <a:spcPts val="0"/>
              </a:spcAft>
              <a:buNone/>
            </a:pPr>
            <a:r>
              <a:rPr b="1" i="0" lang="en-IN" sz="2800" u="none" cap="none" strike="noStrike">
                <a:solidFill>
                  <a:schemeClr val="lt1"/>
                </a:solidFill>
                <a:latin typeface="Oxygen"/>
                <a:ea typeface="Oxygen"/>
                <a:cs typeface="Oxygen"/>
                <a:sym typeface="Oxygen"/>
              </a:rPr>
              <a:t>Software: Autodesk Eagle</a:t>
            </a:r>
            <a:endParaRPr/>
          </a:p>
        </p:txBody>
      </p:sp>
      <p:pic>
        <p:nvPicPr>
          <p:cNvPr id="243" name="Google Shape;243;p10"/>
          <p:cNvPicPr preferRelativeResize="0"/>
          <p:nvPr/>
        </p:nvPicPr>
        <p:blipFill rotWithShape="1">
          <a:blip r:embed="rId5">
            <a:alphaModFix/>
          </a:blip>
          <a:srcRect b="0" l="0" r="0" t="0"/>
          <a:stretch/>
        </p:blipFill>
        <p:spPr>
          <a:xfrm>
            <a:off x="1071562" y="1986465"/>
            <a:ext cx="10048875" cy="3314700"/>
          </a:xfrm>
          <a:prstGeom prst="rect">
            <a:avLst/>
          </a:prstGeom>
          <a:noFill/>
          <a:ln>
            <a:noFill/>
          </a:ln>
        </p:spPr>
      </p:pic>
      <p:sp>
        <p:nvSpPr>
          <p:cNvPr id="244" name="Google Shape;244;p10"/>
          <p:cNvSpPr txBox="1"/>
          <p:nvPr/>
        </p:nvSpPr>
        <p:spPr>
          <a:xfrm>
            <a:off x="4534788" y="806654"/>
            <a:ext cx="3257551" cy="964367"/>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2800">
                <a:solidFill>
                  <a:schemeClr val="lt1"/>
                </a:solidFill>
                <a:latin typeface="Oxygen"/>
                <a:ea typeface="Oxygen"/>
                <a:cs typeface="Oxygen"/>
                <a:sym typeface="Oxygen"/>
              </a:rPr>
              <a:t>ADC Pre-Amplifier</a:t>
            </a:r>
            <a:endParaRPr/>
          </a:p>
          <a:p>
            <a:pPr indent="0" lvl="0" marL="0" marR="0" rtl="0" algn="ctr">
              <a:spcBef>
                <a:spcPts val="0"/>
              </a:spcBef>
              <a:spcAft>
                <a:spcPts val="0"/>
              </a:spcAft>
              <a:buNone/>
            </a:pPr>
            <a:r>
              <a:rPr b="1" i="0" lang="en-IN" sz="2800" u="none" cap="none" strike="noStrike">
                <a:solidFill>
                  <a:schemeClr val="lt1"/>
                </a:solidFill>
                <a:latin typeface="Oxygen"/>
                <a:ea typeface="Oxygen"/>
                <a:cs typeface="Oxygen"/>
                <a:sym typeface="Oxygen"/>
              </a:rPr>
              <a:t>Circuit</a:t>
            </a:r>
            <a:endParaRPr/>
          </a:p>
        </p:txBody>
      </p:sp>
      <p:pic>
        <p:nvPicPr>
          <p:cNvPr id="245" name="Google Shape;245;p10"/>
          <p:cNvPicPr preferRelativeResize="0"/>
          <p:nvPr/>
        </p:nvPicPr>
        <p:blipFill rotWithShape="1">
          <a:blip r:embed="rId6">
            <a:alphaModFix/>
          </a:blip>
          <a:srcRect b="0" l="0" r="0" t="0"/>
          <a:stretch/>
        </p:blipFill>
        <p:spPr>
          <a:xfrm>
            <a:off x="4266274" y="-9"/>
            <a:ext cx="9334500" cy="5124450"/>
          </a:xfrm>
          <a:prstGeom prst="rect">
            <a:avLst/>
          </a:prstGeom>
          <a:noFill/>
          <a:ln>
            <a:noFill/>
          </a:ln>
        </p:spPr>
      </p:pic>
      <p:sp>
        <p:nvSpPr>
          <p:cNvPr id="246" name="Google Shape;246;p10"/>
          <p:cNvSpPr txBox="1"/>
          <p:nvPr/>
        </p:nvSpPr>
        <p:spPr>
          <a:xfrm>
            <a:off x="4467223" y="613679"/>
            <a:ext cx="3257551" cy="533479"/>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2800">
                <a:solidFill>
                  <a:schemeClr val="lt1"/>
                </a:solidFill>
                <a:latin typeface="Oxygen"/>
                <a:ea typeface="Oxygen"/>
                <a:cs typeface="Oxygen"/>
                <a:sym typeface="Oxygen"/>
              </a:rPr>
              <a:t>ADC Circuit</a:t>
            </a:r>
            <a:endParaRPr b="1" i="0" sz="2800" u="none" cap="none" strike="noStrike">
              <a:solidFill>
                <a:schemeClr val="lt1"/>
              </a:solidFill>
              <a:latin typeface="Oxygen"/>
              <a:ea typeface="Oxygen"/>
              <a:cs typeface="Oxygen"/>
              <a:sym typeface="Oxygen"/>
            </a:endParaRPr>
          </a:p>
        </p:txBody>
      </p:sp>
      <p:pic>
        <p:nvPicPr>
          <p:cNvPr id="247" name="Google Shape;247;p10"/>
          <p:cNvPicPr preferRelativeResize="0"/>
          <p:nvPr/>
        </p:nvPicPr>
        <p:blipFill rotWithShape="1">
          <a:blip r:embed="rId7">
            <a:alphaModFix/>
          </a:blip>
          <a:srcRect b="0" l="0" r="0" t="0"/>
          <a:stretch/>
        </p:blipFill>
        <p:spPr>
          <a:xfrm>
            <a:off x="-969315" y="484984"/>
            <a:ext cx="8296275" cy="2343150"/>
          </a:xfrm>
          <a:prstGeom prst="rect">
            <a:avLst/>
          </a:prstGeom>
          <a:noFill/>
          <a:ln>
            <a:noFill/>
          </a:ln>
        </p:spPr>
      </p:pic>
      <p:pic>
        <p:nvPicPr>
          <p:cNvPr id="248" name="Google Shape;248;p10"/>
          <p:cNvPicPr preferRelativeResize="0"/>
          <p:nvPr/>
        </p:nvPicPr>
        <p:blipFill rotWithShape="1">
          <a:blip r:embed="rId8">
            <a:alphaModFix/>
          </a:blip>
          <a:srcRect b="0" l="0" r="0" t="0"/>
          <a:stretch/>
        </p:blipFill>
        <p:spPr>
          <a:xfrm>
            <a:off x="2566986" y="4727976"/>
            <a:ext cx="7048500" cy="1352550"/>
          </a:xfrm>
          <a:prstGeom prst="rect">
            <a:avLst/>
          </a:prstGeom>
          <a:noFill/>
          <a:ln>
            <a:noFill/>
          </a:ln>
        </p:spPr>
      </p:pic>
      <p:sp>
        <p:nvSpPr>
          <p:cNvPr id="249" name="Google Shape;249;p10"/>
          <p:cNvSpPr txBox="1"/>
          <p:nvPr/>
        </p:nvSpPr>
        <p:spPr>
          <a:xfrm>
            <a:off x="4467223" y="597593"/>
            <a:ext cx="3257551" cy="533479"/>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2800">
                <a:solidFill>
                  <a:schemeClr val="lt1"/>
                </a:solidFill>
                <a:latin typeface="Oxygen"/>
                <a:ea typeface="Oxygen"/>
                <a:cs typeface="Oxygen"/>
                <a:sym typeface="Oxygen"/>
              </a:rPr>
              <a:t>Power Circuitry</a:t>
            </a:r>
            <a:endParaRPr b="1" i="0" sz="2800" u="none" cap="none" strike="noStrike">
              <a:solidFill>
                <a:schemeClr val="lt1"/>
              </a:solidFill>
              <a:latin typeface="Oxygen"/>
              <a:ea typeface="Oxygen"/>
              <a:cs typeface="Oxygen"/>
              <a:sym typeface="Oxygen"/>
            </a:endParaRPr>
          </a:p>
        </p:txBody>
      </p:sp>
      <p:pic>
        <p:nvPicPr>
          <p:cNvPr id="250" name="Google Shape;250;p10"/>
          <p:cNvPicPr preferRelativeResize="0"/>
          <p:nvPr/>
        </p:nvPicPr>
        <p:blipFill rotWithShape="1">
          <a:blip r:embed="rId9">
            <a:alphaModFix/>
          </a:blip>
          <a:srcRect b="15520" l="3750" r="-3750" t="-15520"/>
          <a:stretch/>
        </p:blipFill>
        <p:spPr>
          <a:xfrm>
            <a:off x="-359003" y="1864865"/>
            <a:ext cx="10668000" cy="3952875"/>
          </a:xfrm>
          <a:prstGeom prst="rect">
            <a:avLst/>
          </a:prstGeom>
          <a:noFill/>
          <a:ln>
            <a:noFill/>
          </a:ln>
        </p:spPr>
      </p:pic>
      <p:sp>
        <p:nvSpPr>
          <p:cNvPr id="251" name="Google Shape;251;p10"/>
          <p:cNvSpPr txBox="1"/>
          <p:nvPr/>
        </p:nvSpPr>
        <p:spPr>
          <a:xfrm>
            <a:off x="4467223" y="361900"/>
            <a:ext cx="3257551" cy="964367"/>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2800">
                <a:solidFill>
                  <a:schemeClr val="lt1"/>
                </a:solidFill>
                <a:latin typeface="Oxygen"/>
                <a:ea typeface="Oxygen"/>
                <a:cs typeface="Oxygen"/>
                <a:sym typeface="Oxygen"/>
              </a:rPr>
              <a:t>ESD Protection Circuit</a:t>
            </a:r>
            <a:endParaRPr b="1" i="0" sz="2800" u="none" cap="none" strike="noStrike">
              <a:solidFill>
                <a:schemeClr val="lt1"/>
              </a:solidFill>
              <a:latin typeface="Oxygen"/>
              <a:ea typeface="Oxygen"/>
              <a:cs typeface="Oxygen"/>
              <a:sym typeface="Oxygen"/>
            </a:endParaRPr>
          </a:p>
        </p:txBody>
      </p:sp>
      <p:sp>
        <p:nvSpPr>
          <p:cNvPr id="252" name="Google Shape;25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253" name="Google Shape;25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9"/>
                                        </p:tgtEl>
                                      </p:cBhvr>
                                    </p:animEffect>
                                    <p:set>
                                      <p:cBhvr>
                                        <p:cTn dur="1" fill="hold">
                                          <p:stCondLst>
                                            <p:cond delay="500"/>
                                          </p:stCondLst>
                                        </p:cTn>
                                        <p:tgtEl>
                                          <p:spTgt spid="2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1"/>
                                        </p:tgtEl>
                                      </p:cBhvr>
                                    </p:animEffect>
                                    <p:set>
                                      <p:cBhvr>
                                        <p:cTn dur="1" fill="hold">
                                          <p:stCondLst>
                                            <p:cond delay="500"/>
                                          </p:stCondLst>
                                        </p:cTn>
                                        <p:tgtEl>
                                          <p:spTgt spid="2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0"/>
                                        </p:tgtEl>
                                      </p:cBhvr>
                                    </p:animEffect>
                                    <p:set>
                                      <p:cBhvr>
                                        <p:cTn dur="1" fill="hold">
                                          <p:stCondLst>
                                            <p:cond delay="500"/>
                                          </p:stCondLst>
                                        </p:cTn>
                                        <p:tgtEl>
                                          <p:spTgt spid="2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2"/>
                                        </p:tgtEl>
                                      </p:cBhvr>
                                    </p:animEffect>
                                    <p:set>
                                      <p:cBhvr>
                                        <p:cTn dur="1" fill="hold">
                                          <p:stCondLst>
                                            <p:cond delay="500"/>
                                          </p:stCondLst>
                                        </p:cTn>
                                        <p:tgtEl>
                                          <p:spTgt spid="24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3"/>
                                        </p:tgtEl>
                                      </p:cBhvr>
                                    </p:animEffect>
                                    <p:set>
                                      <p:cBhvr>
                                        <p:cTn dur="1" fill="hold">
                                          <p:stCondLst>
                                            <p:cond delay="500"/>
                                          </p:stCondLst>
                                        </p:cTn>
                                        <p:tgtEl>
                                          <p:spTgt spid="2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4"/>
                                        </p:tgtEl>
                                      </p:cBhvr>
                                    </p:animEffect>
                                    <p:set>
                                      <p:cBhvr>
                                        <p:cTn dur="1" fill="hold">
                                          <p:stCondLst>
                                            <p:cond delay="500"/>
                                          </p:stCondLst>
                                        </p:cTn>
                                        <p:tgtEl>
                                          <p:spTgt spid="24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6"/>
                                        </p:tgtEl>
                                      </p:cBhvr>
                                    </p:animEffect>
                                    <p:set>
                                      <p:cBhvr>
                                        <p:cTn dur="1" fill="hold">
                                          <p:stCondLst>
                                            <p:cond delay="500"/>
                                          </p:stCondLst>
                                        </p:cTn>
                                        <p:tgtEl>
                                          <p:spTgt spid="2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5"/>
                                        </p:tgtEl>
                                      </p:cBhvr>
                                    </p:animEffect>
                                    <p:set>
                                      <p:cBhvr>
                                        <p:cTn dur="1" fill="hold">
                                          <p:stCondLst>
                                            <p:cond delay="500"/>
                                          </p:stCondLst>
                                        </p:cTn>
                                        <p:tgtEl>
                                          <p:spTgt spid="24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9"/>
                                        </p:tgtEl>
                                      </p:cBhvr>
                                    </p:animEffect>
                                    <p:set>
                                      <p:cBhvr>
                                        <p:cTn dur="1" fill="hold">
                                          <p:stCondLst>
                                            <p:cond delay="500"/>
                                          </p:stCondLst>
                                        </p:cTn>
                                        <p:tgtEl>
                                          <p:spTgt spid="2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7"/>
                                        </p:tgtEl>
                                      </p:cBhvr>
                                    </p:animEffect>
                                    <p:set>
                                      <p:cBhvr>
                                        <p:cTn dur="1" fill="hold">
                                          <p:stCondLst>
                                            <p:cond delay="500"/>
                                          </p:stCondLst>
                                        </p:cTn>
                                        <p:tgtEl>
                                          <p:spTgt spid="2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8"/>
                                        </p:tgtEl>
                                      </p:cBhvr>
                                    </p:animEffect>
                                    <p:set>
                                      <p:cBhvr>
                                        <p:cTn dur="1" fill="hold">
                                          <p:stCondLst>
                                            <p:cond delay="500"/>
                                          </p:stCondLst>
                                        </p:cTn>
                                        <p:tgtEl>
                                          <p:spTgt spid="24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11"/>
          <p:cNvPicPr preferRelativeResize="0"/>
          <p:nvPr/>
        </p:nvPicPr>
        <p:blipFill rotWithShape="1">
          <a:blip r:embed="rId3">
            <a:alphaModFix/>
          </a:blip>
          <a:srcRect b="0" l="0" r="0" t="0"/>
          <a:stretch/>
        </p:blipFill>
        <p:spPr>
          <a:xfrm>
            <a:off x="116841" y="-568947"/>
            <a:ext cx="11958316" cy="7967656"/>
          </a:xfrm>
          <a:prstGeom prst="rect">
            <a:avLst/>
          </a:prstGeom>
          <a:noFill/>
          <a:ln>
            <a:noFill/>
          </a:ln>
        </p:spPr>
      </p:pic>
      <p:sp>
        <p:nvSpPr>
          <p:cNvPr id="259" name="Google Shape;259;p11"/>
          <p:cNvSpPr txBox="1"/>
          <p:nvPr/>
        </p:nvSpPr>
        <p:spPr>
          <a:xfrm>
            <a:off x="3847405" y="0"/>
            <a:ext cx="4248615"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5400"/>
              <a:buFont typeface="Oxygen"/>
              <a:buNone/>
            </a:pPr>
            <a:r>
              <a:rPr b="1" i="0" lang="en-IN" sz="5400" u="none" cap="none" strike="noStrike">
                <a:solidFill>
                  <a:srgbClr val="FFFFFF"/>
                </a:solidFill>
                <a:latin typeface="Oxygen"/>
                <a:ea typeface="Oxygen"/>
                <a:cs typeface="Oxygen"/>
                <a:sym typeface="Oxygen"/>
              </a:rPr>
              <a:t>Results</a:t>
            </a:r>
            <a:endParaRPr/>
          </a:p>
        </p:txBody>
      </p:sp>
      <p:pic>
        <p:nvPicPr>
          <p:cNvPr id="260" name="Google Shape;260;p11"/>
          <p:cNvPicPr preferRelativeResize="0"/>
          <p:nvPr/>
        </p:nvPicPr>
        <p:blipFill rotWithShape="1">
          <a:blip r:embed="rId4">
            <a:alphaModFix/>
          </a:blip>
          <a:srcRect b="6236" l="10880" r="10033" t="9238"/>
          <a:stretch/>
        </p:blipFill>
        <p:spPr>
          <a:xfrm rot="10800000">
            <a:off x="8074313" y="3865325"/>
            <a:ext cx="3815773" cy="3049931"/>
          </a:xfrm>
          <a:prstGeom prst="rect">
            <a:avLst/>
          </a:prstGeom>
          <a:noFill/>
          <a:ln>
            <a:noFill/>
          </a:ln>
        </p:spPr>
      </p:pic>
      <p:pic>
        <p:nvPicPr>
          <p:cNvPr id="261" name="Google Shape;261;p11"/>
          <p:cNvPicPr preferRelativeResize="0"/>
          <p:nvPr/>
        </p:nvPicPr>
        <p:blipFill rotWithShape="1">
          <a:blip r:embed="rId5">
            <a:alphaModFix/>
          </a:blip>
          <a:srcRect b="0" l="0" r="0" t="0"/>
          <a:stretch/>
        </p:blipFill>
        <p:spPr>
          <a:xfrm>
            <a:off x="4126176" y="796518"/>
            <a:ext cx="3160370" cy="2840182"/>
          </a:xfrm>
          <a:prstGeom prst="rect">
            <a:avLst/>
          </a:prstGeom>
          <a:noFill/>
          <a:ln>
            <a:noFill/>
          </a:ln>
        </p:spPr>
      </p:pic>
      <p:sp>
        <p:nvSpPr>
          <p:cNvPr id="262" name="Google Shape;262;p11"/>
          <p:cNvSpPr/>
          <p:nvPr/>
        </p:nvSpPr>
        <p:spPr>
          <a:xfrm>
            <a:off x="480291" y="554180"/>
            <a:ext cx="8049393"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3" name="Google Shape;263;p11"/>
          <p:cNvPicPr preferRelativeResize="0"/>
          <p:nvPr/>
        </p:nvPicPr>
        <p:blipFill rotWithShape="1">
          <a:blip r:embed="rId6">
            <a:alphaModFix/>
          </a:blip>
          <a:srcRect b="0" l="0" r="0" t="0"/>
          <a:stretch/>
        </p:blipFill>
        <p:spPr>
          <a:xfrm>
            <a:off x="193432" y="800120"/>
            <a:ext cx="3631842" cy="2992582"/>
          </a:xfrm>
          <a:prstGeom prst="rect">
            <a:avLst/>
          </a:prstGeom>
          <a:noFill/>
          <a:ln>
            <a:noFill/>
          </a:ln>
        </p:spPr>
      </p:pic>
      <p:pic>
        <p:nvPicPr>
          <p:cNvPr id="264" name="Google Shape;264;p11"/>
          <p:cNvPicPr preferRelativeResize="0"/>
          <p:nvPr/>
        </p:nvPicPr>
        <p:blipFill rotWithShape="1">
          <a:blip r:embed="rId7">
            <a:alphaModFix/>
          </a:blip>
          <a:srcRect b="12308" l="0" r="0" t="0"/>
          <a:stretch/>
        </p:blipFill>
        <p:spPr>
          <a:xfrm>
            <a:off x="480291" y="4049098"/>
            <a:ext cx="2641030" cy="2808902"/>
          </a:xfrm>
          <a:prstGeom prst="rect">
            <a:avLst/>
          </a:prstGeom>
          <a:noFill/>
          <a:ln>
            <a:noFill/>
          </a:ln>
        </p:spPr>
      </p:pic>
      <p:pic>
        <p:nvPicPr>
          <p:cNvPr id="265" name="Google Shape;265;p11"/>
          <p:cNvPicPr preferRelativeResize="0"/>
          <p:nvPr/>
        </p:nvPicPr>
        <p:blipFill rotWithShape="1">
          <a:blip r:embed="rId8">
            <a:alphaModFix/>
          </a:blip>
          <a:srcRect b="0" l="0" r="0" t="0"/>
          <a:stretch/>
        </p:blipFill>
        <p:spPr>
          <a:xfrm>
            <a:off x="4171985" y="3915647"/>
            <a:ext cx="3068752" cy="2949288"/>
          </a:xfrm>
          <a:prstGeom prst="rect">
            <a:avLst/>
          </a:prstGeom>
          <a:noFill/>
          <a:ln>
            <a:noFill/>
          </a:ln>
        </p:spPr>
      </p:pic>
      <p:pic>
        <p:nvPicPr>
          <p:cNvPr id="266" name="Google Shape;266;p11"/>
          <p:cNvPicPr preferRelativeResize="0"/>
          <p:nvPr/>
        </p:nvPicPr>
        <p:blipFill rotWithShape="1">
          <a:blip r:embed="rId9">
            <a:alphaModFix/>
          </a:blip>
          <a:srcRect b="0" l="0" r="0" t="0"/>
          <a:stretch/>
        </p:blipFill>
        <p:spPr>
          <a:xfrm rot="5400000">
            <a:off x="7345400" y="1054128"/>
            <a:ext cx="2520772" cy="2010070"/>
          </a:xfrm>
          <a:prstGeom prst="rect">
            <a:avLst/>
          </a:prstGeom>
          <a:noFill/>
          <a:ln>
            <a:noFill/>
          </a:ln>
        </p:spPr>
      </p:pic>
      <p:sp>
        <p:nvSpPr>
          <p:cNvPr id="267" name="Google Shape;267;p11"/>
          <p:cNvSpPr/>
          <p:nvPr/>
        </p:nvSpPr>
        <p:spPr>
          <a:xfrm>
            <a:off x="161925" y="2530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8" name="Google Shape;268;p11"/>
          <p:cNvPicPr preferRelativeResize="0"/>
          <p:nvPr/>
        </p:nvPicPr>
        <p:blipFill rotWithShape="1">
          <a:blip r:embed="rId10">
            <a:alphaModFix/>
          </a:blip>
          <a:srcRect b="0" l="0" r="0" t="0"/>
          <a:stretch/>
        </p:blipFill>
        <p:spPr>
          <a:xfrm rot="5400000">
            <a:off x="9593720" y="1259692"/>
            <a:ext cx="2776790" cy="1850443"/>
          </a:xfrm>
          <a:prstGeom prst="rect">
            <a:avLst/>
          </a:prstGeom>
          <a:noFill/>
          <a:ln>
            <a:noFill/>
          </a:ln>
        </p:spPr>
      </p:pic>
      <p:sp>
        <p:nvSpPr>
          <p:cNvPr id="269" name="Google Shape;26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270" name="Google Shape;27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12"/>
          <p:cNvPicPr preferRelativeResize="0"/>
          <p:nvPr/>
        </p:nvPicPr>
        <p:blipFill rotWithShape="1">
          <a:blip r:embed="rId3">
            <a:alphaModFix/>
          </a:blip>
          <a:srcRect b="0" l="0" r="0" t="0"/>
          <a:stretch/>
        </p:blipFill>
        <p:spPr>
          <a:xfrm>
            <a:off x="0" y="769476"/>
            <a:ext cx="8907368" cy="5938245"/>
          </a:xfrm>
          <a:custGeom>
            <a:rect b="b" l="l" r="r" t="t"/>
            <a:pathLst>
              <a:path extrusionOk="0" h="21600" w="21600">
                <a:moveTo>
                  <a:pt x="0" y="0"/>
                </a:moveTo>
                <a:lnTo>
                  <a:pt x="0" y="7087"/>
                </a:lnTo>
                <a:lnTo>
                  <a:pt x="7086" y="7087"/>
                </a:lnTo>
                <a:lnTo>
                  <a:pt x="7086" y="0"/>
                </a:lnTo>
                <a:lnTo>
                  <a:pt x="0" y="0"/>
                </a:lnTo>
                <a:close/>
                <a:moveTo>
                  <a:pt x="7257" y="0"/>
                </a:moveTo>
                <a:lnTo>
                  <a:pt x="7257" y="7087"/>
                </a:lnTo>
                <a:lnTo>
                  <a:pt x="14343" y="7087"/>
                </a:lnTo>
                <a:lnTo>
                  <a:pt x="14343" y="0"/>
                </a:lnTo>
                <a:lnTo>
                  <a:pt x="7257" y="0"/>
                </a:lnTo>
                <a:close/>
                <a:moveTo>
                  <a:pt x="14514" y="0"/>
                </a:moveTo>
                <a:lnTo>
                  <a:pt x="14514" y="7087"/>
                </a:lnTo>
                <a:lnTo>
                  <a:pt x="21600" y="7087"/>
                </a:lnTo>
                <a:lnTo>
                  <a:pt x="21600" y="0"/>
                </a:lnTo>
                <a:lnTo>
                  <a:pt x="14514" y="0"/>
                </a:lnTo>
                <a:close/>
                <a:moveTo>
                  <a:pt x="7257" y="7253"/>
                </a:moveTo>
                <a:lnTo>
                  <a:pt x="7257" y="21600"/>
                </a:lnTo>
                <a:lnTo>
                  <a:pt x="21600" y="21600"/>
                </a:lnTo>
                <a:lnTo>
                  <a:pt x="21600" y="7253"/>
                </a:lnTo>
                <a:lnTo>
                  <a:pt x="7257" y="7253"/>
                </a:lnTo>
                <a:close/>
                <a:moveTo>
                  <a:pt x="0" y="7253"/>
                </a:moveTo>
                <a:lnTo>
                  <a:pt x="0" y="14342"/>
                </a:lnTo>
                <a:lnTo>
                  <a:pt x="7086" y="14342"/>
                </a:lnTo>
                <a:lnTo>
                  <a:pt x="7086" y="7253"/>
                </a:lnTo>
                <a:lnTo>
                  <a:pt x="0" y="7253"/>
                </a:lnTo>
                <a:close/>
                <a:moveTo>
                  <a:pt x="0" y="14501"/>
                </a:moveTo>
                <a:lnTo>
                  <a:pt x="0" y="21588"/>
                </a:lnTo>
                <a:lnTo>
                  <a:pt x="7086" y="21588"/>
                </a:lnTo>
                <a:lnTo>
                  <a:pt x="7086" y="14501"/>
                </a:lnTo>
                <a:lnTo>
                  <a:pt x="0" y="14501"/>
                </a:lnTo>
                <a:close/>
              </a:path>
            </a:pathLst>
          </a:custGeom>
          <a:noFill/>
          <a:ln>
            <a:noFill/>
          </a:ln>
        </p:spPr>
      </p:pic>
      <p:sp>
        <p:nvSpPr>
          <p:cNvPr id="276" name="Google Shape;276;p12"/>
          <p:cNvSpPr/>
          <p:nvPr/>
        </p:nvSpPr>
        <p:spPr>
          <a:xfrm rot="5400000">
            <a:off x="5570030" y="96848"/>
            <a:ext cx="3993399" cy="9250541"/>
          </a:xfrm>
          <a:prstGeom prst="rect">
            <a:avLst/>
          </a:prstGeom>
          <a:solidFill>
            <a:srgbClr val="000000">
              <a:alpha val="76470"/>
            </a:srgbClr>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sp>
        <p:nvSpPr>
          <p:cNvPr id="277" name="Google Shape;277;p12"/>
          <p:cNvSpPr/>
          <p:nvPr/>
        </p:nvSpPr>
        <p:spPr>
          <a:xfrm rot="5400000">
            <a:off x="11598607" y="5772714"/>
            <a:ext cx="188343" cy="188343"/>
          </a:xfrm>
          <a:prstGeom prst="rect">
            <a:avLst/>
          </a:prstGeom>
          <a:solidFill>
            <a:srgbClr val="FFFFFF"/>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sp>
        <p:nvSpPr>
          <p:cNvPr id="278" name="Google Shape;278;p12"/>
          <p:cNvSpPr txBox="1"/>
          <p:nvPr/>
        </p:nvSpPr>
        <p:spPr>
          <a:xfrm>
            <a:off x="4007635" y="-6417"/>
            <a:ext cx="3247171" cy="789960"/>
          </a:xfrm>
          <a:prstGeom prst="rect">
            <a:avLst/>
          </a:prstGeom>
          <a:noFill/>
          <a:ln>
            <a:noFill/>
          </a:ln>
        </p:spPr>
        <p:txBody>
          <a:bodyPr anchorCtr="0" anchor="ctr" bIns="25400" lIns="25400" spcFirstLastPara="1" rIns="25400" wrap="square" tIns="25400">
            <a:spAutoFit/>
          </a:bodyPr>
          <a:lstStyle/>
          <a:p>
            <a:pPr indent="0" lvl="0" marL="0" marR="0" rtl="0" algn="l">
              <a:spcBef>
                <a:spcPts val="0"/>
              </a:spcBef>
              <a:spcAft>
                <a:spcPts val="0"/>
              </a:spcAft>
              <a:buNone/>
            </a:pPr>
            <a:r>
              <a:rPr b="1" lang="en-IN" sz="4800" cap="none">
                <a:solidFill>
                  <a:schemeClr val="lt1"/>
                </a:solidFill>
                <a:latin typeface="Calibri"/>
                <a:ea typeface="Calibri"/>
                <a:cs typeface="Calibri"/>
                <a:sym typeface="Calibri"/>
              </a:rPr>
              <a:t>Future</a:t>
            </a:r>
            <a:r>
              <a:rPr b="1" lang="en-IN" sz="3200" cap="none">
                <a:solidFill>
                  <a:srgbClr val="1C2435"/>
                </a:solidFill>
                <a:latin typeface="Calibri"/>
                <a:ea typeface="Calibri"/>
                <a:cs typeface="Calibri"/>
                <a:sym typeface="Calibri"/>
              </a:rPr>
              <a:t> </a:t>
            </a:r>
            <a:r>
              <a:rPr b="1" lang="en-IN" sz="4800" cap="none">
                <a:solidFill>
                  <a:schemeClr val="lt1"/>
                </a:solidFill>
                <a:latin typeface="Calibri"/>
                <a:ea typeface="Calibri"/>
                <a:cs typeface="Calibri"/>
                <a:sym typeface="Calibri"/>
              </a:rPr>
              <a:t>Work</a:t>
            </a:r>
            <a:endParaRPr b="1" sz="4800" cap="none">
              <a:solidFill>
                <a:schemeClr val="lt1"/>
              </a:solidFill>
              <a:latin typeface="Calibri"/>
              <a:ea typeface="Calibri"/>
              <a:cs typeface="Calibri"/>
              <a:sym typeface="Calibri"/>
            </a:endParaRPr>
          </a:p>
        </p:txBody>
      </p:sp>
      <p:sp>
        <p:nvSpPr>
          <p:cNvPr id="279" name="Google Shape;279;p12"/>
          <p:cNvSpPr txBox="1"/>
          <p:nvPr/>
        </p:nvSpPr>
        <p:spPr>
          <a:xfrm>
            <a:off x="3297421" y="3998786"/>
            <a:ext cx="6229529" cy="1628266"/>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25400" lIns="25400" spcFirstLastPara="1" rIns="25400" wrap="square" tIns="25400">
            <a:spAutoFit/>
          </a:bodyPr>
          <a:lstStyle/>
          <a:p>
            <a:pPr indent="-342900" lvl="0" marL="342900" marR="0" rtl="0" algn="just">
              <a:lnSpc>
                <a:spcPct val="150000"/>
              </a:lnSpc>
              <a:spcBef>
                <a:spcPts val="0"/>
              </a:spcBef>
              <a:spcAft>
                <a:spcPts val="0"/>
              </a:spcAft>
              <a:buClr>
                <a:srgbClr val="1C2435"/>
              </a:buClr>
              <a:buSzPts val="1400"/>
              <a:buFont typeface="Noto Sans Symbols"/>
              <a:buChar char="∙"/>
            </a:pPr>
            <a:r>
              <a:rPr lang="en-IN" sz="1400">
                <a:solidFill>
                  <a:srgbClr val="1C2435"/>
                </a:solidFill>
                <a:latin typeface="Rockwell"/>
                <a:ea typeface="Rockwell"/>
                <a:cs typeface="Rockwell"/>
                <a:sym typeface="Rockwell"/>
              </a:rPr>
              <a:t>Implementing a cap which is washable and can last long. </a:t>
            </a:r>
            <a:endParaRPr sz="1400">
              <a:solidFill>
                <a:srgbClr val="1C2435"/>
              </a:solidFill>
              <a:latin typeface="Rockwell"/>
              <a:ea typeface="Rockwell"/>
              <a:cs typeface="Rockwell"/>
              <a:sym typeface="Rockwell"/>
            </a:endParaRPr>
          </a:p>
          <a:p>
            <a:pPr indent="-342900" lvl="0" marL="342900" marR="0" rtl="0" algn="just">
              <a:lnSpc>
                <a:spcPct val="150000"/>
              </a:lnSpc>
              <a:spcBef>
                <a:spcPts val="0"/>
              </a:spcBef>
              <a:spcAft>
                <a:spcPts val="0"/>
              </a:spcAft>
              <a:buClr>
                <a:srgbClr val="1C2435"/>
              </a:buClr>
              <a:buSzPts val="1400"/>
              <a:buFont typeface="Noto Sans Symbols"/>
              <a:buChar char="∙"/>
            </a:pPr>
            <a:r>
              <a:rPr lang="en-IN" sz="1400">
                <a:solidFill>
                  <a:srgbClr val="1C2435"/>
                </a:solidFill>
                <a:latin typeface="Rockwell"/>
                <a:ea typeface="Rockwell"/>
                <a:cs typeface="Rockwell"/>
                <a:sym typeface="Rockwell"/>
              </a:rPr>
              <a:t>Flexible to position the electrodes precisely. </a:t>
            </a:r>
            <a:endParaRPr sz="1400">
              <a:solidFill>
                <a:srgbClr val="1C2435"/>
              </a:solidFill>
              <a:latin typeface="Rockwell"/>
              <a:ea typeface="Rockwell"/>
              <a:cs typeface="Rockwell"/>
              <a:sym typeface="Rockwell"/>
            </a:endParaRPr>
          </a:p>
          <a:p>
            <a:pPr indent="-342900" lvl="0" marL="342900" marR="0" rtl="0" algn="just">
              <a:lnSpc>
                <a:spcPct val="150000"/>
              </a:lnSpc>
              <a:spcBef>
                <a:spcPts val="0"/>
              </a:spcBef>
              <a:spcAft>
                <a:spcPts val="0"/>
              </a:spcAft>
              <a:buClr>
                <a:srgbClr val="1C2435"/>
              </a:buClr>
              <a:buSzPts val="1400"/>
              <a:buFont typeface="Noto Sans Symbols"/>
              <a:buChar char="∙"/>
            </a:pPr>
            <a:r>
              <a:rPr lang="en-IN" sz="1400">
                <a:solidFill>
                  <a:srgbClr val="1C2435"/>
                </a:solidFill>
                <a:latin typeface="Rockwell"/>
                <a:ea typeface="Rockwell"/>
                <a:cs typeface="Rockwell"/>
                <a:sym typeface="Rockwell"/>
              </a:rPr>
              <a:t>The acquisition circuit can be miniaturised which helps in scalability and reduces space of the system. </a:t>
            </a:r>
            <a:endParaRPr sz="1400">
              <a:solidFill>
                <a:srgbClr val="1C2435"/>
              </a:solidFill>
              <a:latin typeface="Rockwell"/>
              <a:ea typeface="Rockwell"/>
              <a:cs typeface="Rockwell"/>
              <a:sym typeface="Rockwell"/>
            </a:endParaRPr>
          </a:p>
          <a:p>
            <a:pPr indent="-342900" lvl="0" marL="342900" marR="0" rtl="0" algn="just">
              <a:lnSpc>
                <a:spcPct val="150000"/>
              </a:lnSpc>
              <a:spcBef>
                <a:spcPts val="0"/>
              </a:spcBef>
              <a:spcAft>
                <a:spcPts val="0"/>
              </a:spcAft>
              <a:buClr>
                <a:srgbClr val="1C2435"/>
              </a:buClr>
              <a:buSzPts val="1400"/>
              <a:buFont typeface="Noto Sans Symbols"/>
              <a:buChar char="∙"/>
            </a:pPr>
            <a:r>
              <a:rPr lang="en-IN" sz="1400">
                <a:solidFill>
                  <a:srgbClr val="1C2435"/>
                </a:solidFill>
                <a:latin typeface="Rockwell"/>
                <a:ea typeface="Rockwell"/>
                <a:cs typeface="Rockwell"/>
                <a:sym typeface="Rockwell"/>
              </a:rPr>
              <a:t>Adding a microcontroller, transceiver and battery module.</a:t>
            </a:r>
            <a:endParaRPr sz="1400">
              <a:solidFill>
                <a:srgbClr val="1C2435"/>
              </a:solidFill>
              <a:latin typeface="Rockwell"/>
              <a:ea typeface="Rockwell"/>
              <a:cs typeface="Rockwell"/>
              <a:sym typeface="Rockwell"/>
            </a:endParaRPr>
          </a:p>
        </p:txBody>
      </p:sp>
      <p:sp>
        <p:nvSpPr>
          <p:cNvPr id="280" name="Google Shape;28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13"/>
          <p:cNvPicPr preferRelativeResize="0"/>
          <p:nvPr/>
        </p:nvPicPr>
        <p:blipFill rotWithShape="1">
          <a:blip r:embed="rId3">
            <a:alphaModFix/>
          </a:blip>
          <a:srcRect b="0" l="0" r="0" t="0"/>
          <a:stretch/>
        </p:blipFill>
        <p:spPr>
          <a:xfrm>
            <a:off x="4329456" y="1338538"/>
            <a:ext cx="3533085" cy="2828372"/>
          </a:xfrm>
          <a:prstGeom prst="rect">
            <a:avLst/>
          </a:prstGeom>
          <a:noFill/>
          <a:ln>
            <a:noFill/>
          </a:ln>
        </p:spPr>
      </p:pic>
      <p:sp>
        <p:nvSpPr>
          <p:cNvPr id="287" name="Google Shape;287;p13"/>
          <p:cNvSpPr/>
          <p:nvPr/>
        </p:nvSpPr>
        <p:spPr>
          <a:xfrm>
            <a:off x="8793458" y="53536"/>
            <a:ext cx="3073061" cy="308776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Error-Related Negativity potentials are perturbations of the EEG following an erroneous or unusual event in the subject’s environment or task</a:t>
            </a:r>
            <a:endParaRPr sz="1800">
              <a:solidFill>
                <a:srgbClr val="000000"/>
              </a:solidFill>
              <a:latin typeface="Calibri"/>
              <a:ea typeface="Calibri"/>
              <a:cs typeface="Calibri"/>
              <a:sym typeface="Calibri"/>
            </a:endParaRPr>
          </a:p>
        </p:txBody>
      </p:sp>
      <p:sp>
        <p:nvSpPr>
          <p:cNvPr id="288" name="Google Shape;288;p13"/>
          <p:cNvSpPr/>
          <p:nvPr/>
        </p:nvSpPr>
        <p:spPr>
          <a:xfrm>
            <a:off x="4715809" y="228287"/>
            <a:ext cx="3152104" cy="317795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The</a:t>
            </a:r>
            <a:endParaRPr/>
          </a:p>
          <a:p>
            <a:pPr indent="0" lvl="0" marL="0" marR="0" rtl="0" algn="ctr">
              <a:spcBef>
                <a:spcPts val="0"/>
              </a:spcBef>
              <a:spcAft>
                <a:spcPts val="0"/>
              </a:spcAft>
              <a:buNone/>
            </a:pPr>
            <a:r>
              <a:rPr lang="en-IN" sz="1800">
                <a:solidFill>
                  <a:srgbClr val="000000"/>
                </a:solidFill>
                <a:latin typeface="Calibri"/>
                <a:ea typeface="Calibri"/>
                <a:cs typeface="Calibri"/>
                <a:sym typeface="Calibri"/>
              </a:rPr>
              <a:t>P300 ERP is one of the strongest neural signatures observable by EEG, especially when targets</a:t>
            </a:r>
            <a:endParaRPr/>
          </a:p>
          <a:p>
            <a:pPr indent="0" lvl="0" marL="0" marR="0" rtl="0" algn="ctr">
              <a:spcBef>
                <a:spcPts val="0"/>
              </a:spcBef>
              <a:spcAft>
                <a:spcPts val="0"/>
              </a:spcAft>
              <a:buNone/>
            </a:pPr>
            <a:r>
              <a:rPr lang="en-IN" sz="1800">
                <a:solidFill>
                  <a:srgbClr val="000000"/>
                </a:solidFill>
                <a:latin typeface="Calibri"/>
                <a:ea typeface="Calibri"/>
                <a:cs typeface="Calibri"/>
                <a:sym typeface="Calibri"/>
              </a:rPr>
              <a:t>are presented infrequently</a:t>
            </a:r>
            <a:endParaRPr sz="1800">
              <a:solidFill>
                <a:srgbClr val="000000"/>
              </a:solidFill>
              <a:latin typeface="Calibri"/>
              <a:ea typeface="Calibri"/>
              <a:cs typeface="Calibri"/>
              <a:sym typeface="Calibri"/>
            </a:endParaRPr>
          </a:p>
        </p:txBody>
      </p:sp>
      <p:sp>
        <p:nvSpPr>
          <p:cNvPr id="289" name="Google Shape;289;p13"/>
          <p:cNvSpPr/>
          <p:nvPr/>
        </p:nvSpPr>
        <p:spPr>
          <a:xfrm>
            <a:off x="3183981" y="3429000"/>
            <a:ext cx="3361181" cy="331523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This paradigm helps to spell the words displayed on the screen for the user by recording the EEG signals from the user and identifying the correct word on the screen</a:t>
            </a:r>
            <a:endParaRPr sz="1800">
              <a:solidFill>
                <a:srgbClr val="000000"/>
              </a:solidFill>
              <a:latin typeface="Calibri"/>
              <a:ea typeface="Calibri"/>
              <a:cs typeface="Calibri"/>
              <a:sym typeface="Calibri"/>
            </a:endParaRPr>
          </a:p>
        </p:txBody>
      </p:sp>
      <p:sp>
        <p:nvSpPr>
          <p:cNvPr id="290" name="Google Shape;290;p13"/>
          <p:cNvSpPr/>
          <p:nvPr/>
        </p:nvSpPr>
        <p:spPr>
          <a:xfrm>
            <a:off x="6981003" y="3051951"/>
            <a:ext cx="3734644" cy="375251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000000"/>
                </a:solidFill>
                <a:latin typeface="Calibri"/>
                <a:ea typeface="Calibri"/>
                <a:cs typeface="Calibri"/>
                <a:sym typeface="Calibri"/>
              </a:rPr>
              <a:t>Observed over the parietal cortex, the P300 waveform is a large positive deflection of electrical activity observed approximately 300 ms post stimulus onset, the strength of the observed deflection being inversely proportional to the frequency of the target stimuli</a:t>
            </a:r>
            <a:endParaRPr sz="1800">
              <a:solidFill>
                <a:srgbClr val="000000"/>
              </a:solidFill>
              <a:latin typeface="Calibri"/>
              <a:ea typeface="Calibri"/>
              <a:cs typeface="Calibri"/>
              <a:sym typeface="Calibri"/>
            </a:endParaRPr>
          </a:p>
        </p:txBody>
      </p:sp>
      <p:sp>
        <p:nvSpPr>
          <p:cNvPr id="291" name="Google Shape;291;p13"/>
          <p:cNvSpPr txBox="1"/>
          <p:nvPr/>
        </p:nvSpPr>
        <p:spPr>
          <a:xfrm>
            <a:off x="227637" y="528814"/>
            <a:ext cx="3562628" cy="1333698"/>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4000">
                <a:solidFill>
                  <a:srgbClr val="FFFFFF"/>
                </a:solidFill>
                <a:latin typeface="Oxygen"/>
                <a:ea typeface="Oxygen"/>
                <a:cs typeface="Oxygen"/>
                <a:sym typeface="Oxygen"/>
              </a:rPr>
              <a:t>P300</a:t>
            </a:r>
            <a:endParaRPr/>
          </a:p>
          <a:p>
            <a:pPr indent="0" lvl="0" marL="0" marR="0" rtl="0" algn="ctr">
              <a:spcBef>
                <a:spcPts val="0"/>
              </a:spcBef>
              <a:spcAft>
                <a:spcPts val="0"/>
              </a:spcAft>
              <a:buNone/>
            </a:pPr>
            <a:r>
              <a:rPr b="1" i="0" lang="en-IN" sz="4000" u="none" cap="none" strike="noStrike">
                <a:solidFill>
                  <a:srgbClr val="FFFFFF"/>
                </a:solidFill>
                <a:latin typeface="Oxygen"/>
                <a:ea typeface="Oxygen"/>
                <a:cs typeface="Oxygen"/>
                <a:sym typeface="Oxygen"/>
              </a:rPr>
              <a:t>Speller</a:t>
            </a:r>
            <a:endParaRPr/>
          </a:p>
        </p:txBody>
      </p:sp>
      <p:sp>
        <p:nvSpPr>
          <p:cNvPr id="292" name="Google Shape;29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293" name="Google Shape;29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94" name="Google Shape;294;p13"/>
          <p:cNvPicPr preferRelativeResize="0"/>
          <p:nvPr/>
        </p:nvPicPr>
        <p:blipFill rotWithShape="1">
          <a:blip r:embed="rId4">
            <a:alphaModFix/>
          </a:blip>
          <a:srcRect b="0" l="0" r="0" t="0"/>
          <a:stretch/>
        </p:blipFill>
        <p:spPr>
          <a:xfrm>
            <a:off x="15832" y="653197"/>
            <a:ext cx="12160332" cy="56759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10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360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ntr" presetID="10" presetSubtype="0">
                                  <p:stCondLst>
                                    <p:cond delay="420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480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530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4"/>
          <p:cNvSpPr/>
          <p:nvPr/>
        </p:nvSpPr>
        <p:spPr>
          <a:xfrm>
            <a:off x="1" y="0"/>
            <a:ext cx="2081779"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14"/>
          <p:cNvSpPr txBox="1"/>
          <p:nvPr/>
        </p:nvSpPr>
        <p:spPr>
          <a:xfrm rot="-5400000">
            <a:off x="-2443343" y="2869873"/>
            <a:ext cx="6858000" cy="1118255"/>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6600">
                <a:solidFill>
                  <a:schemeClr val="dk1"/>
                </a:solidFill>
                <a:latin typeface="Oxygen"/>
                <a:ea typeface="Oxygen"/>
                <a:cs typeface="Oxygen"/>
                <a:sym typeface="Oxygen"/>
              </a:rPr>
              <a:t>Objectives</a:t>
            </a:r>
            <a:endParaRPr b="1" i="0" sz="6600" u="none" cap="none" strike="noStrike">
              <a:solidFill>
                <a:schemeClr val="dk1"/>
              </a:solidFill>
              <a:latin typeface="Oxygen"/>
              <a:ea typeface="Oxygen"/>
              <a:cs typeface="Oxygen"/>
              <a:sym typeface="Oxygen"/>
            </a:endParaRPr>
          </a:p>
        </p:txBody>
      </p:sp>
      <p:cxnSp>
        <p:nvCxnSpPr>
          <p:cNvPr id="302" name="Google Shape;302;p14"/>
          <p:cNvCxnSpPr/>
          <p:nvPr/>
        </p:nvCxnSpPr>
        <p:spPr>
          <a:xfrm>
            <a:off x="1544785" y="1551563"/>
            <a:ext cx="0" cy="3771900"/>
          </a:xfrm>
          <a:prstGeom prst="straightConnector1">
            <a:avLst/>
          </a:prstGeom>
          <a:noFill/>
          <a:ln cap="flat" cmpd="sng" w="38100">
            <a:solidFill>
              <a:srgbClr val="181717"/>
            </a:solidFill>
            <a:prstDash val="solid"/>
            <a:miter lim="800000"/>
            <a:headEnd len="sm" w="sm" type="none"/>
            <a:tailEnd len="sm" w="sm" type="none"/>
          </a:ln>
        </p:spPr>
      </p:cxnSp>
      <p:sp>
        <p:nvSpPr>
          <p:cNvPr id="303" name="Google Shape;303;p14"/>
          <p:cNvSpPr/>
          <p:nvPr/>
        </p:nvSpPr>
        <p:spPr>
          <a:xfrm>
            <a:off x="1924049" y="8513"/>
            <a:ext cx="7715249" cy="6858000"/>
          </a:xfrm>
          <a:prstGeom prst="rect">
            <a:avLst/>
          </a:prstGeom>
          <a:solidFill>
            <a:srgbClr val="F2F2F2">
              <a:alpha val="4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14"/>
          <p:cNvSpPr txBox="1"/>
          <p:nvPr/>
        </p:nvSpPr>
        <p:spPr>
          <a:xfrm>
            <a:off x="2552702" y="2449472"/>
            <a:ext cx="6355272"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lt1"/>
                </a:solidFill>
                <a:latin typeface="Oxygen"/>
                <a:ea typeface="Oxygen"/>
                <a:cs typeface="Oxygen"/>
                <a:sym typeface="Oxygen"/>
              </a:rPr>
              <a:t>Software</a:t>
            </a:r>
            <a:endParaRPr/>
          </a:p>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Oxygen"/>
                <a:ea typeface="Oxygen"/>
                <a:cs typeface="Oxygen"/>
                <a:sym typeface="Oxygen"/>
              </a:rPr>
              <a:t>Choosing a suitable paradigm</a:t>
            </a:r>
            <a:endParaRPr/>
          </a:p>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Oxygen"/>
                <a:ea typeface="Oxygen"/>
                <a:cs typeface="Oxygen"/>
                <a:sym typeface="Oxygen"/>
              </a:rPr>
              <a:t>Acquiring data for the paradigm</a:t>
            </a:r>
            <a:endParaRPr sz="2000">
              <a:solidFill>
                <a:schemeClr val="lt1"/>
              </a:solidFill>
              <a:latin typeface="Oxygen"/>
              <a:ea typeface="Oxygen"/>
              <a:cs typeface="Oxygen"/>
              <a:sym typeface="Oxygen"/>
            </a:endParaRPr>
          </a:p>
          <a:p>
            <a:pPr indent="-342900" lvl="0" marL="342900" marR="0" rtl="0" algn="l">
              <a:spcBef>
                <a:spcPts val="0"/>
              </a:spcBef>
              <a:spcAft>
                <a:spcPts val="0"/>
              </a:spcAft>
              <a:buClr>
                <a:schemeClr val="lt1"/>
              </a:buClr>
              <a:buSzPts val="2000"/>
              <a:buFont typeface="Arial"/>
              <a:buChar char="•"/>
            </a:pPr>
            <a:r>
              <a:rPr lang="en-IN" sz="2000">
                <a:solidFill>
                  <a:schemeClr val="lt1"/>
                </a:solidFill>
                <a:latin typeface="Oxygen"/>
                <a:ea typeface="Oxygen"/>
                <a:cs typeface="Oxygen"/>
                <a:sym typeface="Oxygen"/>
              </a:rPr>
              <a:t>Develop an error detection algorithm using Deep Learning for improving performance of BCI</a:t>
            </a:r>
            <a:endParaRPr sz="2000">
              <a:solidFill>
                <a:schemeClr val="lt1"/>
              </a:solidFill>
              <a:latin typeface="Oxygen"/>
              <a:ea typeface="Oxygen"/>
              <a:cs typeface="Oxygen"/>
              <a:sym typeface="Oxygen"/>
            </a:endParaRPr>
          </a:p>
          <a:p>
            <a:pPr indent="0" lvl="0" marL="0" marR="0" rtl="0" algn="l">
              <a:spcBef>
                <a:spcPts val="0"/>
              </a:spcBef>
              <a:spcAft>
                <a:spcPts val="0"/>
              </a:spcAft>
              <a:buNone/>
            </a:pPr>
            <a:r>
              <a:t/>
            </a:r>
            <a:endParaRPr sz="1800">
              <a:solidFill>
                <a:schemeClr val="lt1"/>
              </a:solidFill>
              <a:latin typeface="Oxygen"/>
              <a:ea typeface="Oxygen"/>
              <a:cs typeface="Oxygen"/>
              <a:sym typeface="Oxygen"/>
            </a:endParaRPr>
          </a:p>
        </p:txBody>
      </p:sp>
      <p:pic>
        <p:nvPicPr>
          <p:cNvPr descr="Bullseye" id="305" name="Google Shape;305;p14"/>
          <p:cNvPicPr preferRelativeResize="0"/>
          <p:nvPr/>
        </p:nvPicPr>
        <p:blipFill rotWithShape="1">
          <a:blip r:embed="rId3">
            <a:alphaModFix/>
          </a:blip>
          <a:srcRect b="0" l="0" r="0" t="0"/>
          <a:stretch/>
        </p:blipFill>
        <p:spPr>
          <a:xfrm>
            <a:off x="9908096" y="2500312"/>
            <a:ext cx="1857375" cy="1857375"/>
          </a:xfrm>
          <a:prstGeom prst="rect">
            <a:avLst/>
          </a:prstGeom>
          <a:noFill/>
          <a:ln>
            <a:noFill/>
          </a:ln>
        </p:spPr>
      </p:pic>
      <p:sp>
        <p:nvSpPr>
          <p:cNvPr id="306" name="Google Shape;30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307" name="Google Shape;30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20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par>
                                <p:cTn fill="hold" nodeType="withEffect" presetClass="entr" presetID="10" presetSubtype="0">
                                  <p:stCondLst>
                                    <p:cond delay="50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par>
                                <p:cTn fill="hold" nodeType="withEffect" presetClass="entr" presetID="10" presetSubtype="0">
                                  <p:stCondLst>
                                    <p:cond delay="110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5"/>
          <p:cNvSpPr/>
          <p:nvPr/>
        </p:nvSpPr>
        <p:spPr>
          <a:xfrm>
            <a:off x="1" y="0"/>
            <a:ext cx="4091126"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5"/>
          <p:cNvSpPr txBox="1"/>
          <p:nvPr/>
        </p:nvSpPr>
        <p:spPr>
          <a:xfrm>
            <a:off x="290234" y="1381479"/>
            <a:ext cx="3562628" cy="1333698"/>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4000">
                <a:solidFill>
                  <a:schemeClr val="dk1"/>
                </a:solidFill>
                <a:latin typeface="Oxygen"/>
                <a:ea typeface="Oxygen"/>
                <a:cs typeface="Oxygen"/>
                <a:sym typeface="Oxygen"/>
              </a:rPr>
              <a:t>Need For The Study</a:t>
            </a:r>
            <a:endParaRPr b="1" i="0" sz="4000" u="none" cap="none" strike="noStrike">
              <a:solidFill>
                <a:schemeClr val="dk1"/>
              </a:solidFill>
              <a:latin typeface="Oxygen"/>
              <a:ea typeface="Oxygen"/>
              <a:cs typeface="Oxygen"/>
              <a:sym typeface="Oxygen"/>
            </a:endParaRPr>
          </a:p>
        </p:txBody>
      </p:sp>
      <p:cxnSp>
        <p:nvCxnSpPr>
          <p:cNvPr id="315" name="Google Shape;315;p15"/>
          <p:cNvCxnSpPr/>
          <p:nvPr/>
        </p:nvCxnSpPr>
        <p:spPr>
          <a:xfrm>
            <a:off x="528498" y="2715177"/>
            <a:ext cx="3086100" cy="0"/>
          </a:xfrm>
          <a:prstGeom prst="straightConnector1">
            <a:avLst/>
          </a:prstGeom>
          <a:noFill/>
          <a:ln cap="flat" cmpd="sng" w="38100">
            <a:solidFill>
              <a:srgbClr val="181717"/>
            </a:solidFill>
            <a:prstDash val="solid"/>
            <a:miter lim="800000"/>
            <a:headEnd len="sm" w="sm" type="none"/>
            <a:tailEnd len="sm" w="sm" type="none"/>
          </a:ln>
        </p:spPr>
      </p:cxnSp>
      <p:sp>
        <p:nvSpPr>
          <p:cNvPr id="316" name="Google Shape;316;p15"/>
          <p:cNvSpPr/>
          <p:nvPr/>
        </p:nvSpPr>
        <p:spPr>
          <a:xfrm>
            <a:off x="4091127" y="0"/>
            <a:ext cx="4248014" cy="6858000"/>
          </a:xfrm>
          <a:prstGeom prst="rect">
            <a:avLst/>
          </a:prstGeom>
          <a:solidFill>
            <a:srgbClr val="F2F2F2">
              <a:alpha val="4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15"/>
          <p:cNvSpPr txBox="1"/>
          <p:nvPr/>
        </p:nvSpPr>
        <p:spPr>
          <a:xfrm>
            <a:off x="4681539" y="3022163"/>
            <a:ext cx="3228975" cy="129266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Arial"/>
              <a:buChar char="•"/>
            </a:pPr>
            <a:r>
              <a:rPr lang="en-IN" sz="2000">
                <a:solidFill>
                  <a:schemeClr val="lt1"/>
                </a:solidFill>
                <a:latin typeface="Oxygen"/>
                <a:ea typeface="Oxygen"/>
                <a:cs typeface="Oxygen"/>
                <a:sym typeface="Oxygen"/>
              </a:rPr>
              <a:t>Exploring EEG applications like P300 Speller</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Oxygen"/>
              <a:ea typeface="Oxygen"/>
              <a:cs typeface="Oxygen"/>
              <a:sym typeface="Oxygen"/>
            </a:endParaRPr>
          </a:p>
        </p:txBody>
      </p:sp>
      <p:pic>
        <p:nvPicPr>
          <p:cNvPr descr="Classroom" id="318" name="Google Shape;318;p15"/>
          <p:cNvPicPr preferRelativeResize="0"/>
          <p:nvPr/>
        </p:nvPicPr>
        <p:blipFill rotWithShape="1">
          <a:blip r:embed="rId3">
            <a:alphaModFix/>
          </a:blip>
          <a:srcRect b="0" l="0" r="0" t="0"/>
          <a:stretch/>
        </p:blipFill>
        <p:spPr>
          <a:xfrm>
            <a:off x="1081296" y="3429000"/>
            <a:ext cx="1771650" cy="1771650"/>
          </a:xfrm>
          <a:prstGeom prst="rect">
            <a:avLst/>
          </a:prstGeom>
          <a:noFill/>
          <a:ln>
            <a:noFill/>
          </a:ln>
        </p:spPr>
      </p:pic>
      <p:sp>
        <p:nvSpPr>
          <p:cNvPr id="319" name="Google Shape;31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320" name="Google Shape;32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par>
                                <p:cTn fill="hold" nodeType="withEffect" presetClass="entr" presetID="10" presetSubtype="0">
                                  <p:stCondLst>
                                    <p:cond delay="50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80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110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6"/>
          <p:cNvSpPr/>
          <p:nvPr/>
        </p:nvSpPr>
        <p:spPr>
          <a:xfrm>
            <a:off x="-3864" y="-17681"/>
            <a:ext cx="12192000" cy="1616586"/>
          </a:xfrm>
          <a:prstGeom prst="rect">
            <a:avLst/>
          </a:prstGeom>
          <a:solidFill>
            <a:schemeClr val="lt1">
              <a:alpha val="30980"/>
            </a:schemeClr>
          </a:solidFill>
          <a:ln>
            <a:noFill/>
          </a:ln>
          <a:effectLst>
            <a:outerShdw blurRad="50800" rotWithShape="0" algn="ctr" dir="5400000" dist="50800">
              <a:srgbClr val="000000"/>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Calibri"/>
              <a:ea typeface="Calibri"/>
              <a:cs typeface="Calibri"/>
              <a:sym typeface="Calibri"/>
            </a:endParaRPr>
          </a:p>
        </p:txBody>
      </p:sp>
      <p:graphicFrame>
        <p:nvGraphicFramePr>
          <p:cNvPr id="326" name="Google Shape;326;p16"/>
          <p:cNvGraphicFramePr/>
          <p:nvPr/>
        </p:nvGraphicFramePr>
        <p:xfrm>
          <a:off x="175491" y="1459344"/>
          <a:ext cx="3000000" cy="3000000"/>
        </p:xfrm>
        <a:graphic>
          <a:graphicData uri="http://schemas.openxmlformats.org/drawingml/2006/table">
            <a:tbl>
              <a:tblPr bandRow="1" firstRow="1">
                <a:noFill/>
                <a:tableStyleId>{B29F8354-8858-4109-B3A8-E546AB6A9653}</a:tableStyleId>
              </a:tblPr>
              <a:tblGrid>
                <a:gridCol w="1701500"/>
                <a:gridCol w="3210775"/>
                <a:gridCol w="3838425"/>
                <a:gridCol w="3044125"/>
              </a:tblGrid>
              <a:tr h="723425">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Author</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Research paper title</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The methodology incorporated in the paper</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What we implemented from the paper</a:t>
                      </a:r>
                      <a:endParaRPr sz="1400" u="none" cap="none" strike="noStrike">
                        <a:latin typeface="Oxygen"/>
                        <a:ea typeface="Oxygen"/>
                        <a:cs typeface="Oxygen"/>
                        <a:sym typeface="Oxygen"/>
                      </a:endParaRPr>
                    </a:p>
                  </a:txBody>
                  <a:tcPr marT="15875" marB="15875" marR="31750" marL="31750"/>
                </a:tc>
              </a:tr>
              <a:tr h="1470850">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Vernon J. Lawhern et al., (2018) [1]</a:t>
                      </a:r>
                      <a:endParaRPr sz="1400" u="none" cap="none" strike="noStrike">
                        <a:latin typeface="Oxygen"/>
                        <a:ea typeface="Oxygen"/>
                        <a:cs typeface="Oxygen"/>
                        <a:sym typeface="Oxygen"/>
                      </a:endParaRPr>
                    </a:p>
                  </a:txBody>
                  <a:tcPr marT="15875" marB="15875" marR="31750" marL="31750"/>
                </a:tc>
                <a:tc>
                  <a:txBody>
                    <a:bodyPr/>
                    <a:lstStyle/>
                    <a:p>
                      <a:pPr indent="0" lvl="0" marL="0" marR="0" rtl="0" algn="l">
                        <a:lnSpc>
                          <a:spcPct val="107000"/>
                        </a:lnSpc>
                        <a:spcBef>
                          <a:spcPts val="0"/>
                        </a:spcBef>
                        <a:spcAft>
                          <a:spcPts val="0"/>
                        </a:spcAft>
                        <a:buNone/>
                      </a:pPr>
                      <a:r>
                        <a:rPr lang="en-IN" sz="1400" u="none" cap="none" strike="noStrike">
                          <a:latin typeface="Oxygen"/>
                          <a:ea typeface="Oxygen"/>
                          <a:cs typeface="Oxygen"/>
                          <a:sym typeface="Oxygen"/>
                        </a:rPr>
                        <a:t>EEGNet: A Compact Convolutional Neural Network for EEG-based Brain-Computer Interfaces</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 compact CNN architecture – EEGNet  that accurately classifies EEG signals from various BCI paradigms.</a:t>
                      </a:r>
                      <a:endParaRPr sz="1400" u="none" cap="none" strike="noStrike">
                        <a:latin typeface="Oxygen"/>
                        <a:ea typeface="Oxygen"/>
                        <a:cs typeface="Oxygen"/>
                        <a:sym typeface="Oxygen"/>
                      </a:endParaRPr>
                    </a:p>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Incorporated 2D Convolution, Depthwise convolution and Separable convolution.</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Incorporated 2D Convolution, Depthwise convolution and Separable convolution.</a:t>
                      </a:r>
                      <a:endParaRPr sz="1400" u="none" cap="none" strike="noStrike">
                        <a:latin typeface="Oxygen"/>
                        <a:ea typeface="Oxygen"/>
                        <a:cs typeface="Oxygen"/>
                        <a:sym typeface="Oxygen"/>
                      </a:endParaRPr>
                    </a:p>
                  </a:txBody>
                  <a:tcPr marT="15875" marB="15875" marR="31750" marL="31750"/>
                </a:tc>
              </a:tr>
              <a:tr h="1550550">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Perrin Margaux et al., (2012) [2]</a:t>
                      </a:r>
                      <a:endParaRPr sz="1400" u="none" cap="none" strike="noStrike">
                        <a:latin typeface="Oxygen"/>
                        <a:ea typeface="Oxygen"/>
                        <a:cs typeface="Oxygen"/>
                        <a:sym typeface="Oxygen"/>
                      </a:endParaRPr>
                    </a:p>
                  </a:txBody>
                  <a:tcPr marT="15875" marB="15875" marR="31750" marL="31750"/>
                </a:tc>
                <a:tc>
                  <a:txBody>
                    <a:bodyPr/>
                    <a:lstStyle/>
                    <a:p>
                      <a:pPr indent="0" lvl="0" marL="0" marR="0" rtl="0" algn="l">
                        <a:lnSpc>
                          <a:spcPct val="107000"/>
                        </a:lnSpc>
                        <a:spcBef>
                          <a:spcPts val="0"/>
                        </a:spcBef>
                        <a:spcAft>
                          <a:spcPts val="0"/>
                        </a:spcAft>
                        <a:buNone/>
                      </a:pPr>
                      <a:r>
                        <a:rPr lang="en-IN" sz="1400" u="none" cap="none" strike="noStrike">
                          <a:latin typeface="Oxygen"/>
                          <a:ea typeface="Oxygen"/>
                          <a:cs typeface="Oxygen"/>
                          <a:sym typeface="Oxygen"/>
                        </a:rPr>
                        <a:t>Objective and Subjective Evaluation of Online Error Correction</a:t>
                      </a:r>
                      <a:endParaRPr sz="1400" u="none" cap="none" strike="noStrike">
                        <a:latin typeface="Oxygen"/>
                        <a:ea typeface="Oxygen"/>
                        <a:cs typeface="Oxygen"/>
                        <a:sym typeface="Oxygen"/>
                      </a:endParaRPr>
                    </a:p>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during P300-Based Spelling</a:t>
                      </a:r>
                      <a:endParaRPr sz="1400" u="none" cap="none" strike="noStrike">
                        <a:latin typeface="Oxygen"/>
                        <a:ea typeface="Oxygen"/>
                        <a:cs typeface="Oxygen"/>
                        <a:sym typeface="Oxygen"/>
                      </a:endParaRPr>
                    </a:p>
                  </a:txBody>
                  <a:tcPr marT="15875" marB="15875" marR="31750" marL="31750"/>
                </a:tc>
                <a:tc>
                  <a:txBody>
                    <a:bodyPr/>
                    <a:lstStyle/>
                    <a:p>
                      <a:pPr indent="0" lvl="0" marL="0" marR="0" rtl="0" algn="l">
                        <a:lnSpc>
                          <a:spcPct val="107000"/>
                        </a:lnSpc>
                        <a:spcBef>
                          <a:spcPts val="0"/>
                        </a:spcBef>
                        <a:spcAft>
                          <a:spcPts val="0"/>
                        </a:spcAft>
                        <a:buNone/>
                      </a:pPr>
                      <a:r>
                        <a:rPr lang="en-IN" sz="1400" u="none" cap="none" strike="noStrike">
                          <a:latin typeface="Oxygen"/>
                          <a:ea typeface="Oxygen"/>
                          <a:cs typeface="Oxygen"/>
                          <a:sym typeface="Oxygen"/>
                        </a:rPr>
                        <a:t>P300 error detection and automatic correction using mixture of multidimensional</a:t>
                      </a:r>
                      <a:endParaRPr sz="1400" u="none" cap="none" strike="noStrike">
                        <a:latin typeface="Oxygen"/>
                        <a:ea typeface="Oxygen"/>
                        <a:cs typeface="Oxygen"/>
                        <a:sym typeface="Oxygen"/>
                      </a:endParaRPr>
                    </a:p>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Gaussian model as a classifier.</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Implemented signal processing specifications and feedback based error corrections for P300 task paradigms.</a:t>
                      </a:r>
                      <a:endParaRPr sz="1400" u="none" cap="none" strike="noStrike">
                        <a:latin typeface="Oxygen"/>
                        <a:ea typeface="Oxygen"/>
                        <a:cs typeface="Oxygen"/>
                        <a:sym typeface="Oxygen"/>
                      </a:endParaRPr>
                    </a:p>
                  </a:txBody>
                  <a:tcPr marT="15875" marB="15875" marR="31750" marL="31750"/>
                </a:tc>
              </a:tr>
              <a:tr h="1482975">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Nicholas Waytowich et al., (2018) [3]</a:t>
                      </a:r>
                      <a:endParaRPr sz="1400" u="none" cap="none" strike="noStrike">
                        <a:latin typeface="Oxygen"/>
                        <a:ea typeface="Oxygen"/>
                        <a:cs typeface="Oxygen"/>
                        <a:sym typeface="Oxygen"/>
                      </a:endParaRPr>
                    </a:p>
                  </a:txBody>
                  <a:tcPr marT="15875" marB="15875" marR="31750" marL="31750"/>
                </a:tc>
                <a:tc>
                  <a:txBody>
                    <a:bodyPr/>
                    <a:lstStyle/>
                    <a:p>
                      <a:pPr indent="0" lvl="0" marL="0" marR="152400" rtl="0" algn="just">
                        <a:lnSpc>
                          <a:spcPct val="107000"/>
                        </a:lnSpc>
                        <a:spcBef>
                          <a:spcPts val="0"/>
                        </a:spcBef>
                        <a:spcAft>
                          <a:spcPts val="0"/>
                        </a:spcAft>
                        <a:buNone/>
                      </a:pPr>
                      <a:r>
                        <a:rPr lang="en-IN" sz="1400" u="none" cap="none" strike="noStrike">
                          <a:latin typeface="Oxygen"/>
                          <a:ea typeface="Oxygen"/>
                          <a:cs typeface="Oxygen"/>
                          <a:sym typeface="Oxygen"/>
                        </a:rPr>
                        <a:t>Compact convolutional neural networks for classification of asynchronous steady-state visual evoked potentials</a:t>
                      </a:r>
                      <a:endParaRPr b="1" sz="1400" u="sng" cap="none" strike="noStrike">
                        <a:solidFill>
                          <a:srgbClr val="2F5496"/>
                        </a:solidFill>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Combined CCA(Canonical Correlation Analysis) – Compact CNN and multivariate statistical analysis technique</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Efficient extraction of frequency-specific spatial filters.</a:t>
                      </a:r>
                      <a:endParaRPr sz="1400" u="none" cap="none" strike="noStrike">
                        <a:latin typeface="Oxygen"/>
                        <a:ea typeface="Oxygen"/>
                        <a:cs typeface="Oxygen"/>
                        <a:sym typeface="Oxygen"/>
                      </a:endParaRPr>
                    </a:p>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Reducing number of trainable parameters to fit.</a:t>
                      </a:r>
                      <a:endParaRPr sz="1400" u="none" cap="none" strike="noStrike">
                        <a:latin typeface="Oxygen"/>
                        <a:ea typeface="Oxygen"/>
                        <a:cs typeface="Oxygen"/>
                        <a:sym typeface="Oxygen"/>
                      </a:endParaRPr>
                    </a:p>
                  </a:txBody>
                  <a:tcPr marT="15875" marB="15875" marR="31750" marL="31750"/>
                </a:tc>
              </a:tr>
            </a:tbl>
          </a:graphicData>
        </a:graphic>
      </p:graphicFrame>
      <p:sp>
        <p:nvSpPr>
          <p:cNvPr id="327" name="Google Shape;327;p16"/>
          <p:cNvSpPr txBox="1"/>
          <p:nvPr/>
        </p:nvSpPr>
        <p:spPr>
          <a:xfrm>
            <a:off x="2663136" y="330981"/>
            <a:ext cx="6858000" cy="779701"/>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4400">
                <a:solidFill>
                  <a:schemeClr val="lt1"/>
                </a:solidFill>
                <a:latin typeface="Oxygen"/>
                <a:ea typeface="Oxygen"/>
                <a:cs typeface="Oxygen"/>
                <a:sym typeface="Oxygen"/>
              </a:rPr>
              <a:t>Literature Review</a:t>
            </a:r>
            <a:endParaRPr b="1" i="0" sz="4400" u="none" cap="none" strike="noStrike">
              <a:solidFill>
                <a:schemeClr val="lt1"/>
              </a:solidFill>
              <a:latin typeface="Oxygen"/>
              <a:ea typeface="Oxygen"/>
              <a:cs typeface="Oxygen"/>
              <a:sym typeface="Oxygen"/>
            </a:endParaRPr>
          </a:p>
        </p:txBody>
      </p:sp>
      <p:sp>
        <p:nvSpPr>
          <p:cNvPr id="328" name="Google Shape;32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329" name="Google Shape;32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par>
                                <p:cTn fill="hold" nodeType="withEffect" presetClass="entr" presetID="10" presetSubtype="0">
                                  <p:stCondLst>
                                    <p:cond delay="20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10" presetSubtype="0">
                                  <p:stCondLst>
                                    <p:cond delay="60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7"/>
          <p:cNvSpPr/>
          <p:nvPr/>
        </p:nvSpPr>
        <p:spPr>
          <a:xfrm>
            <a:off x="-3864" y="-17681"/>
            <a:ext cx="12192000" cy="1616586"/>
          </a:xfrm>
          <a:prstGeom prst="rect">
            <a:avLst/>
          </a:prstGeom>
          <a:solidFill>
            <a:schemeClr val="lt1">
              <a:alpha val="30980"/>
            </a:schemeClr>
          </a:solidFill>
          <a:ln>
            <a:noFill/>
          </a:ln>
          <a:effectLst>
            <a:outerShdw blurRad="50800" rotWithShape="0" algn="ctr" dir="5400000" dist="50800">
              <a:srgbClr val="000000"/>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Calibri"/>
              <a:ea typeface="Calibri"/>
              <a:cs typeface="Calibri"/>
              <a:sym typeface="Calibri"/>
            </a:endParaRPr>
          </a:p>
        </p:txBody>
      </p:sp>
      <p:sp>
        <p:nvSpPr>
          <p:cNvPr id="335" name="Google Shape;335;p17"/>
          <p:cNvSpPr txBox="1"/>
          <p:nvPr/>
        </p:nvSpPr>
        <p:spPr>
          <a:xfrm>
            <a:off x="2663136" y="330981"/>
            <a:ext cx="6858000" cy="779701"/>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4400">
                <a:solidFill>
                  <a:schemeClr val="lt1"/>
                </a:solidFill>
                <a:latin typeface="Oxygen"/>
                <a:ea typeface="Oxygen"/>
                <a:cs typeface="Oxygen"/>
                <a:sym typeface="Oxygen"/>
              </a:rPr>
              <a:t>Literature Review</a:t>
            </a:r>
            <a:endParaRPr b="1" i="0" sz="4400" u="none" cap="none" strike="noStrike">
              <a:solidFill>
                <a:schemeClr val="lt1"/>
              </a:solidFill>
              <a:latin typeface="Oxygen"/>
              <a:ea typeface="Oxygen"/>
              <a:cs typeface="Oxygen"/>
              <a:sym typeface="Oxygen"/>
            </a:endParaRPr>
          </a:p>
        </p:txBody>
      </p:sp>
      <p:graphicFrame>
        <p:nvGraphicFramePr>
          <p:cNvPr id="336" name="Google Shape;336;p17"/>
          <p:cNvGraphicFramePr/>
          <p:nvPr/>
        </p:nvGraphicFramePr>
        <p:xfrm>
          <a:off x="171450" y="1459343"/>
          <a:ext cx="3000000" cy="3000000"/>
        </p:xfrm>
        <a:graphic>
          <a:graphicData uri="http://schemas.openxmlformats.org/drawingml/2006/table">
            <a:tbl>
              <a:tblPr bandRow="1" firstRow="1">
                <a:noFill/>
                <a:tableStyleId>{B29F8354-8858-4109-B3A8-E546AB6A9653}</a:tableStyleId>
              </a:tblPr>
              <a:tblGrid>
                <a:gridCol w="1703825"/>
                <a:gridCol w="3215175"/>
                <a:gridCol w="3843700"/>
                <a:gridCol w="3048300"/>
              </a:tblGrid>
              <a:tr h="734025">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Author</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Research paper title</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The methodology incorporated in the paper</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What we implemented from the paper</a:t>
                      </a:r>
                      <a:endParaRPr sz="1400" u="none" cap="none" strike="noStrike">
                        <a:latin typeface="Oxygen"/>
                        <a:ea typeface="Oxygen"/>
                        <a:cs typeface="Oxygen"/>
                        <a:sym typeface="Oxygen"/>
                      </a:endParaRPr>
                    </a:p>
                  </a:txBody>
                  <a:tcPr marT="15875" marB="15875" marR="31750" marL="31750"/>
                </a:tc>
              </a:tr>
              <a:tr h="1366750">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Cheng Liu et al., (2018) [6]</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Automatic sleep stage classification on raw single-channel EEG</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 deep learning model called ResSleepNet is used for automatic sleep stage scoring based on raw single-channel EEG.</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Automatic feature learning technique from EEG channel is implemented.</a:t>
                      </a:r>
                      <a:endParaRPr sz="1400" u="none" cap="none" strike="noStrike">
                        <a:latin typeface="Oxygen"/>
                        <a:ea typeface="Oxygen"/>
                        <a:cs typeface="Oxygen"/>
                        <a:sym typeface="Oxygen"/>
                      </a:endParaRPr>
                    </a:p>
                  </a:txBody>
                  <a:tcPr marT="15875" marB="15875" marR="31750" marL="31750"/>
                </a:tc>
              </a:tr>
              <a:tr h="1366750">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Heekyung Yang et al., (2019) [7]</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 multi-column CNN- based model for emotion reognition from EEG signals.</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 multi-column CNN based  structured model by producing a weighted sum of the decisions from individual recognizing modules.</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Implementated preprocessing techniques such as filtering used for EEG signals.</a:t>
                      </a:r>
                      <a:endParaRPr sz="1400" u="none" cap="none" strike="noStrike">
                        <a:latin typeface="Oxygen"/>
                        <a:ea typeface="Oxygen"/>
                        <a:cs typeface="Oxygen"/>
                        <a:sym typeface="Oxygen"/>
                      </a:endParaRPr>
                    </a:p>
                  </a:txBody>
                  <a:tcPr marT="15875" marB="15875" marR="31750" marL="31750"/>
                </a:tc>
              </a:tr>
              <a:tr h="1714075">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Craik, Alexander</a:t>
                      </a:r>
                      <a:endParaRPr sz="1400" u="none" cap="none" strike="noStrike">
                        <a:latin typeface="Oxygen"/>
                        <a:ea typeface="Oxygen"/>
                        <a:cs typeface="Oxygen"/>
                        <a:sym typeface="Oxygen"/>
                      </a:endParaRPr>
                    </a:p>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et al., (2019) [8]</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Deep learning for electroencephalogram (EEG) classification tasks</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Robust automatic classification  using deep learning architecture, preprocessing methods and input type. For each type of task specific input formulation, major characteristics, and end classifier recommendations are considered.</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Implemented preprocessing methods and specific input formulation.</a:t>
                      </a:r>
                      <a:endParaRPr sz="1400" u="none" cap="none" strike="noStrike">
                        <a:latin typeface="Oxygen"/>
                        <a:ea typeface="Oxygen"/>
                        <a:cs typeface="Oxygen"/>
                        <a:sym typeface="Oxygen"/>
                      </a:endParaRPr>
                    </a:p>
                  </a:txBody>
                  <a:tcPr marT="15875" marB="15875" marR="31750" marL="31750"/>
                </a:tc>
              </a:tr>
            </a:tbl>
          </a:graphicData>
        </a:graphic>
      </p:graphicFrame>
      <p:sp>
        <p:nvSpPr>
          <p:cNvPr id="337" name="Google Shape;33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338" name="Google Shape;33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18"/>
          <p:cNvGrpSpPr/>
          <p:nvPr/>
        </p:nvGrpSpPr>
        <p:grpSpPr>
          <a:xfrm>
            <a:off x="4980903" y="527695"/>
            <a:ext cx="2230195" cy="1791376"/>
            <a:chOff x="9963102" y="3978728"/>
            <a:chExt cx="4460970" cy="3583218"/>
          </a:xfrm>
        </p:grpSpPr>
        <p:sp>
          <p:nvSpPr>
            <p:cNvPr id="345" name="Google Shape;345;p18"/>
            <p:cNvSpPr/>
            <p:nvPr/>
          </p:nvSpPr>
          <p:spPr>
            <a:xfrm>
              <a:off x="9963102" y="4198260"/>
              <a:ext cx="4460970" cy="3363686"/>
            </a:xfrm>
            <a:prstGeom prst="roundRect">
              <a:avLst>
                <a:gd fmla="val 50000" name="adj"/>
              </a:avLst>
            </a:prstGeom>
            <a:gradFill>
              <a:gsLst>
                <a:gs pos="0">
                  <a:srgbClr val="272E3A">
                    <a:alpha val="16862"/>
                  </a:srgbClr>
                </a:gs>
                <a:gs pos="42000">
                  <a:srgbClr val="272E3A">
                    <a:alpha val="26666"/>
                  </a:srgbClr>
                </a:gs>
                <a:gs pos="100000">
                  <a:srgbClr val="272E3A">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46" name="Google Shape;346;p18"/>
            <p:cNvSpPr/>
            <p:nvPr/>
          </p:nvSpPr>
          <p:spPr>
            <a:xfrm>
              <a:off x="9963102" y="3978728"/>
              <a:ext cx="4460970" cy="3048394"/>
            </a:xfrm>
            <a:prstGeom prst="roundRect">
              <a:avLst>
                <a:gd fmla="val 50000" name="adj"/>
              </a:avLst>
            </a:prstGeom>
            <a:gradFill>
              <a:gsLst>
                <a:gs pos="0">
                  <a:srgbClr val="272E3A">
                    <a:alpha val="16862"/>
                  </a:srgbClr>
                </a:gs>
                <a:gs pos="42000">
                  <a:srgbClr val="272E3A">
                    <a:alpha val="54901"/>
                  </a:srgbClr>
                </a:gs>
                <a:gs pos="100000">
                  <a:srgbClr val="272E3A">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47" name="Google Shape;347;p18"/>
            <p:cNvSpPr/>
            <p:nvPr/>
          </p:nvSpPr>
          <p:spPr>
            <a:xfrm>
              <a:off x="10165874" y="4343400"/>
              <a:ext cx="4055427" cy="2057400"/>
            </a:xfrm>
            <a:prstGeom prst="roundRect">
              <a:avLst>
                <a:gd fmla="val 50000" name="adj"/>
              </a:avLst>
            </a:prstGeom>
            <a:gradFill>
              <a:gsLst>
                <a:gs pos="0">
                  <a:srgbClr val="3864B2"/>
                </a:gs>
                <a:gs pos="23000">
                  <a:srgbClr val="3864B2"/>
                </a:gs>
                <a:gs pos="69000">
                  <a:srgbClr val="2F5496"/>
                </a:gs>
                <a:gs pos="97000">
                  <a:srgbClr val="2C4E8C"/>
                </a:gs>
                <a:gs pos="100000">
                  <a:srgbClr val="2C4E8C"/>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48" name="Google Shape;348;p18"/>
            <p:cNvSpPr/>
            <p:nvPr/>
          </p:nvSpPr>
          <p:spPr>
            <a:xfrm>
              <a:off x="11048995" y="5940601"/>
              <a:ext cx="2289184" cy="300280"/>
            </a:xfrm>
            <a:prstGeom prst="roundRect">
              <a:avLst>
                <a:gd fmla="val 50000" name="adj"/>
              </a:avLst>
            </a:prstGeom>
            <a:solidFill>
              <a:srgbClr val="D8E2F3">
                <a:alpha val="3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49" name="Google Shape;349;p18"/>
            <p:cNvSpPr txBox="1"/>
            <p:nvPr/>
          </p:nvSpPr>
          <p:spPr>
            <a:xfrm>
              <a:off x="11622524" y="4873588"/>
              <a:ext cx="1142126" cy="1200228"/>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99"/>
                <a:buFont typeface="Oxygen"/>
                <a:buNone/>
              </a:pPr>
              <a:r>
                <a:rPr b="0" i="0" lang="en-IN" sz="3299" u="none" cap="none" strike="noStrike">
                  <a:solidFill>
                    <a:schemeClr val="lt1"/>
                  </a:solidFill>
                  <a:latin typeface="Oxygen"/>
                  <a:ea typeface="Oxygen"/>
                  <a:cs typeface="Oxygen"/>
                  <a:sym typeface="Oxygen"/>
                </a:rPr>
                <a:t>01</a:t>
              </a:r>
              <a:endParaRPr/>
            </a:p>
          </p:txBody>
        </p:sp>
        <p:sp>
          <p:nvSpPr>
            <p:cNvPr id="350" name="Google Shape;350;p18"/>
            <p:cNvSpPr/>
            <p:nvPr/>
          </p:nvSpPr>
          <p:spPr>
            <a:xfrm>
              <a:off x="10808631" y="4579004"/>
              <a:ext cx="2769912" cy="399673"/>
            </a:xfrm>
            <a:prstGeom prst="roundRect">
              <a:avLst>
                <a:gd fmla="val 50000" name="adj"/>
              </a:avLst>
            </a:prstGeom>
            <a:solidFill>
              <a:srgbClr val="D8E2F3">
                <a:alpha val="6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grpSp>
      <p:grpSp>
        <p:nvGrpSpPr>
          <p:cNvPr id="351" name="Google Shape;351;p18"/>
          <p:cNvGrpSpPr/>
          <p:nvPr/>
        </p:nvGrpSpPr>
        <p:grpSpPr>
          <a:xfrm>
            <a:off x="4980903" y="2040523"/>
            <a:ext cx="2230195" cy="1791376"/>
            <a:chOff x="9963102" y="3978728"/>
            <a:chExt cx="4460970" cy="3583218"/>
          </a:xfrm>
        </p:grpSpPr>
        <p:sp>
          <p:nvSpPr>
            <p:cNvPr id="352" name="Google Shape;352;p18"/>
            <p:cNvSpPr/>
            <p:nvPr/>
          </p:nvSpPr>
          <p:spPr>
            <a:xfrm>
              <a:off x="9963102" y="4198260"/>
              <a:ext cx="4460970" cy="3363686"/>
            </a:xfrm>
            <a:prstGeom prst="roundRect">
              <a:avLst>
                <a:gd fmla="val 50000" name="adj"/>
              </a:avLst>
            </a:prstGeom>
            <a:gradFill>
              <a:gsLst>
                <a:gs pos="0">
                  <a:srgbClr val="272E3A">
                    <a:alpha val="16862"/>
                  </a:srgbClr>
                </a:gs>
                <a:gs pos="42000">
                  <a:srgbClr val="272E3A">
                    <a:alpha val="26666"/>
                  </a:srgbClr>
                </a:gs>
                <a:gs pos="100000">
                  <a:srgbClr val="272E3A">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53" name="Google Shape;353;p18"/>
            <p:cNvSpPr/>
            <p:nvPr/>
          </p:nvSpPr>
          <p:spPr>
            <a:xfrm>
              <a:off x="9963102" y="3978728"/>
              <a:ext cx="4460970" cy="3048394"/>
            </a:xfrm>
            <a:prstGeom prst="roundRect">
              <a:avLst>
                <a:gd fmla="val 50000" name="adj"/>
              </a:avLst>
            </a:prstGeom>
            <a:gradFill>
              <a:gsLst>
                <a:gs pos="0">
                  <a:srgbClr val="272E3A">
                    <a:alpha val="16862"/>
                  </a:srgbClr>
                </a:gs>
                <a:gs pos="42000">
                  <a:srgbClr val="272E3A">
                    <a:alpha val="54901"/>
                  </a:srgbClr>
                </a:gs>
                <a:gs pos="100000">
                  <a:srgbClr val="272E3A">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54" name="Google Shape;354;p18"/>
            <p:cNvSpPr/>
            <p:nvPr/>
          </p:nvSpPr>
          <p:spPr>
            <a:xfrm>
              <a:off x="10165874" y="4343400"/>
              <a:ext cx="4055427" cy="2057400"/>
            </a:xfrm>
            <a:prstGeom prst="roundRect">
              <a:avLst>
                <a:gd fmla="val 50000" name="adj"/>
              </a:avLst>
            </a:prstGeom>
            <a:gradFill>
              <a:gsLst>
                <a:gs pos="0">
                  <a:srgbClr val="B0500F"/>
                </a:gs>
                <a:gs pos="48000">
                  <a:srgbClr val="ED8037"/>
                </a:gs>
                <a:gs pos="100000">
                  <a:srgbClr val="F4B081"/>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55" name="Google Shape;355;p18"/>
            <p:cNvSpPr/>
            <p:nvPr/>
          </p:nvSpPr>
          <p:spPr>
            <a:xfrm>
              <a:off x="11048995" y="5940601"/>
              <a:ext cx="2289184" cy="300280"/>
            </a:xfrm>
            <a:prstGeom prst="roundRect">
              <a:avLst>
                <a:gd fmla="val 50000" name="adj"/>
              </a:avLst>
            </a:prstGeom>
            <a:solidFill>
              <a:srgbClr val="D8E2F3">
                <a:alpha val="3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56" name="Google Shape;356;p18"/>
            <p:cNvSpPr txBox="1"/>
            <p:nvPr/>
          </p:nvSpPr>
          <p:spPr>
            <a:xfrm>
              <a:off x="11521523" y="4873588"/>
              <a:ext cx="1344133" cy="1200228"/>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99"/>
                <a:buFont typeface="Oxygen"/>
                <a:buNone/>
              </a:pPr>
              <a:r>
                <a:rPr b="0" i="0" lang="en-IN" sz="3299" u="none" cap="none" strike="noStrike">
                  <a:solidFill>
                    <a:schemeClr val="lt1"/>
                  </a:solidFill>
                  <a:latin typeface="Oxygen"/>
                  <a:ea typeface="Oxygen"/>
                  <a:cs typeface="Oxygen"/>
                  <a:sym typeface="Oxygen"/>
                </a:rPr>
                <a:t>02</a:t>
              </a:r>
              <a:endParaRPr/>
            </a:p>
          </p:txBody>
        </p:sp>
        <p:sp>
          <p:nvSpPr>
            <p:cNvPr id="357" name="Google Shape;357;p18"/>
            <p:cNvSpPr/>
            <p:nvPr/>
          </p:nvSpPr>
          <p:spPr>
            <a:xfrm>
              <a:off x="10808631" y="4579004"/>
              <a:ext cx="2769912" cy="399673"/>
            </a:xfrm>
            <a:prstGeom prst="roundRect">
              <a:avLst>
                <a:gd fmla="val 50000" name="adj"/>
              </a:avLst>
            </a:prstGeom>
            <a:solidFill>
              <a:srgbClr val="D8E2F3">
                <a:alpha val="6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grpSp>
      <p:grpSp>
        <p:nvGrpSpPr>
          <p:cNvPr id="358" name="Google Shape;358;p18"/>
          <p:cNvGrpSpPr/>
          <p:nvPr/>
        </p:nvGrpSpPr>
        <p:grpSpPr>
          <a:xfrm>
            <a:off x="4980903" y="3553350"/>
            <a:ext cx="2230195" cy="1791376"/>
            <a:chOff x="9963102" y="3978728"/>
            <a:chExt cx="4460970" cy="3583218"/>
          </a:xfrm>
        </p:grpSpPr>
        <p:sp>
          <p:nvSpPr>
            <p:cNvPr id="359" name="Google Shape;359;p18"/>
            <p:cNvSpPr/>
            <p:nvPr/>
          </p:nvSpPr>
          <p:spPr>
            <a:xfrm>
              <a:off x="9963102" y="4198260"/>
              <a:ext cx="4460970" cy="3363686"/>
            </a:xfrm>
            <a:prstGeom prst="roundRect">
              <a:avLst>
                <a:gd fmla="val 50000" name="adj"/>
              </a:avLst>
            </a:prstGeom>
            <a:gradFill>
              <a:gsLst>
                <a:gs pos="0">
                  <a:srgbClr val="272E3A">
                    <a:alpha val="16862"/>
                  </a:srgbClr>
                </a:gs>
                <a:gs pos="42000">
                  <a:srgbClr val="272E3A">
                    <a:alpha val="26666"/>
                  </a:srgbClr>
                </a:gs>
                <a:gs pos="100000">
                  <a:srgbClr val="272E3A">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60" name="Google Shape;360;p18"/>
            <p:cNvSpPr/>
            <p:nvPr/>
          </p:nvSpPr>
          <p:spPr>
            <a:xfrm>
              <a:off x="9963102" y="3978728"/>
              <a:ext cx="4460970" cy="3048394"/>
            </a:xfrm>
            <a:prstGeom prst="roundRect">
              <a:avLst>
                <a:gd fmla="val 50000" name="adj"/>
              </a:avLst>
            </a:prstGeom>
            <a:gradFill>
              <a:gsLst>
                <a:gs pos="0">
                  <a:srgbClr val="272E3A">
                    <a:alpha val="16862"/>
                  </a:srgbClr>
                </a:gs>
                <a:gs pos="42000">
                  <a:srgbClr val="272E3A">
                    <a:alpha val="54901"/>
                  </a:srgbClr>
                </a:gs>
                <a:gs pos="100000">
                  <a:srgbClr val="272E3A">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61" name="Google Shape;361;p18"/>
            <p:cNvSpPr/>
            <p:nvPr/>
          </p:nvSpPr>
          <p:spPr>
            <a:xfrm>
              <a:off x="10165874" y="4343400"/>
              <a:ext cx="4055427" cy="2057400"/>
            </a:xfrm>
            <a:prstGeom prst="roundRect">
              <a:avLst>
                <a:gd fmla="val 50000" name="adj"/>
              </a:avLst>
            </a:prstGeom>
            <a:gradFill>
              <a:gsLst>
                <a:gs pos="0">
                  <a:srgbClr val="C4E0B2"/>
                </a:gs>
                <a:gs pos="46000">
                  <a:srgbClr val="75B54B"/>
                </a:gs>
                <a:gs pos="100000">
                  <a:srgbClr val="43672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62" name="Google Shape;362;p18"/>
            <p:cNvSpPr/>
            <p:nvPr/>
          </p:nvSpPr>
          <p:spPr>
            <a:xfrm>
              <a:off x="11048995" y="5940601"/>
              <a:ext cx="2289184" cy="300280"/>
            </a:xfrm>
            <a:prstGeom prst="roundRect">
              <a:avLst>
                <a:gd fmla="val 50000" name="adj"/>
              </a:avLst>
            </a:prstGeom>
            <a:solidFill>
              <a:srgbClr val="D8E2F3">
                <a:alpha val="3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63" name="Google Shape;363;p18"/>
            <p:cNvSpPr txBox="1"/>
            <p:nvPr/>
          </p:nvSpPr>
          <p:spPr>
            <a:xfrm>
              <a:off x="11524727" y="4873588"/>
              <a:ext cx="1337722" cy="1200228"/>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99"/>
                <a:buFont typeface="Oxygen"/>
                <a:buNone/>
              </a:pPr>
              <a:r>
                <a:rPr b="0" i="0" lang="en-IN" sz="3299" u="none" cap="none" strike="noStrike">
                  <a:solidFill>
                    <a:schemeClr val="lt1"/>
                  </a:solidFill>
                  <a:latin typeface="Oxygen"/>
                  <a:ea typeface="Oxygen"/>
                  <a:cs typeface="Oxygen"/>
                  <a:sym typeface="Oxygen"/>
                </a:rPr>
                <a:t>03</a:t>
              </a:r>
              <a:endParaRPr/>
            </a:p>
          </p:txBody>
        </p:sp>
        <p:sp>
          <p:nvSpPr>
            <p:cNvPr id="364" name="Google Shape;364;p18"/>
            <p:cNvSpPr/>
            <p:nvPr/>
          </p:nvSpPr>
          <p:spPr>
            <a:xfrm>
              <a:off x="10808631" y="4579004"/>
              <a:ext cx="2769912" cy="399673"/>
            </a:xfrm>
            <a:prstGeom prst="roundRect">
              <a:avLst>
                <a:gd fmla="val 50000" name="adj"/>
              </a:avLst>
            </a:prstGeom>
            <a:solidFill>
              <a:srgbClr val="D8E2F3">
                <a:alpha val="6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grpSp>
      <p:grpSp>
        <p:nvGrpSpPr>
          <p:cNvPr id="365" name="Google Shape;365;p18"/>
          <p:cNvGrpSpPr/>
          <p:nvPr/>
        </p:nvGrpSpPr>
        <p:grpSpPr>
          <a:xfrm>
            <a:off x="4980903" y="5066178"/>
            <a:ext cx="2230195" cy="1791376"/>
            <a:chOff x="9963102" y="3978728"/>
            <a:chExt cx="4460970" cy="3583218"/>
          </a:xfrm>
        </p:grpSpPr>
        <p:sp>
          <p:nvSpPr>
            <p:cNvPr id="366" name="Google Shape;366;p18"/>
            <p:cNvSpPr/>
            <p:nvPr/>
          </p:nvSpPr>
          <p:spPr>
            <a:xfrm>
              <a:off x="9963102" y="4198260"/>
              <a:ext cx="4460970" cy="3363686"/>
            </a:xfrm>
            <a:prstGeom prst="roundRect">
              <a:avLst>
                <a:gd fmla="val 50000" name="adj"/>
              </a:avLst>
            </a:prstGeom>
            <a:gradFill>
              <a:gsLst>
                <a:gs pos="0">
                  <a:srgbClr val="272E3A">
                    <a:alpha val="16862"/>
                  </a:srgbClr>
                </a:gs>
                <a:gs pos="42000">
                  <a:srgbClr val="272E3A">
                    <a:alpha val="26666"/>
                  </a:srgbClr>
                </a:gs>
                <a:gs pos="100000">
                  <a:srgbClr val="272E3A">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67" name="Google Shape;367;p18"/>
            <p:cNvSpPr/>
            <p:nvPr/>
          </p:nvSpPr>
          <p:spPr>
            <a:xfrm>
              <a:off x="9963102" y="3978728"/>
              <a:ext cx="4460970" cy="3048394"/>
            </a:xfrm>
            <a:prstGeom prst="roundRect">
              <a:avLst>
                <a:gd fmla="val 50000" name="adj"/>
              </a:avLst>
            </a:prstGeom>
            <a:gradFill>
              <a:gsLst>
                <a:gs pos="0">
                  <a:srgbClr val="272E3A">
                    <a:alpha val="16862"/>
                  </a:srgbClr>
                </a:gs>
                <a:gs pos="42000">
                  <a:srgbClr val="272E3A">
                    <a:alpha val="54901"/>
                  </a:srgbClr>
                </a:gs>
                <a:gs pos="100000">
                  <a:srgbClr val="272E3A">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68" name="Google Shape;368;p18"/>
            <p:cNvSpPr/>
            <p:nvPr/>
          </p:nvSpPr>
          <p:spPr>
            <a:xfrm>
              <a:off x="10165874" y="4343400"/>
              <a:ext cx="4055427" cy="2057400"/>
            </a:xfrm>
            <a:prstGeom prst="roundRect">
              <a:avLst>
                <a:gd fmla="val 50000" name="adj"/>
              </a:avLst>
            </a:prstGeom>
            <a:gradFill>
              <a:gsLst>
                <a:gs pos="0">
                  <a:srgbClr val="E2AA00"/>
                </a:gs>
                <a:gs pos="23000">
                  <a:srgbClr val="E2AA00"/>
                </a:gs>
                <a:gs pos="69000">
                  <a:srgbClr val="BF9000"/>
                </a:gs>
                <a:gs pos="97000">
                  <a:srgbClr val="B28600"/>
                </a:gs>
                <a:gs pos="100000">
                  <a:srgbClr val="B286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69" name="Google Shape;369;p18"/>
            <p:cNvSpPr/>
            <p:nvPr/>
          </p:nvSpPr>
          <p:spPr>
            <a:xfrm>
              <a:off x="11048995" y="5940601"/>
              <a:ext cx="2289184" cy="300280"/>
            </a:xfrm>
            <a:prstGeom prst="roundRect">
              <a:avLst>
                <a:gd fmla="val 50000" name="adj"/>
              </a:avLst>
            </a:prstGeom>
            <a:solidFill>
              <a:srgbClr val="D8E2F3">
                <a:alpha val="3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sp>
          <p:nvSpPr>
            <p:cNvPr id="370" name="Google Shape;370;p18"/>
            <p:cNvSpPr txBox="1"/>
            <p:nvPr/>
          </p:nvSpPr>
          <p:spPr>
            <a:xfrm>
              <a:off x="11502284" y="4873588"/>
              <a:ext cx="1382610" cy="1200228"/>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99"/>
                <a:buFont typeface="Oxygen"/>
                <a:buNone/>
              </a:pPr>
              <a:r>
                <a:rPr b="0" i="0" lang="en-IN" sz="3299" u="none" cap="none" strike="noStrike">
                  <a:solidFill>
                    <a:schemeClr val="lt1"/>
                  </a:solidFill>
                  <a:latin typeface="Oxygen"/>
                  <a:ea typeface="Oxygen"/>
                  <a:cs typeface="Oxygen"/>
                  <a:sym typeface="Oxygen"/>
                </a:rPr>
                <a:t>04</a:t>
              </a:r>
              <a:endParaRPr/>
            </a:p>
          </p:txBody>
        </p:sp>
        <p:sp>
          <p:nvSpPr>
            <p:cNvPr id="371" name="Google Shape;371;p18"/>
            <p:cNvSpPr/>
            <p:nvPr/>
          </p:nvSpPr>
          <p:spPr>
            <a:xfrm>
              <a:off x="10808631" y="4579004"/>
              <a:ext cx="2769912" cy="399673"/>
            </a:xfrm>
            <a:prstGeom prst="roundRect">
              <a:avLst>
                <a:gd fmla="val 50000" name="adj"/>
              </a:avLst>
            </a:prstGeom>
            <a:solidFill>
              <a:srgbClr val="D8E2F3">
                <a:alpha val="6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Oxygen"/>
                <a:ea typeface="Oxygen"/>
                <a:cs typeface="Oxygen"/>
                <a:sym typeface="Oxygen"/>
              </a:endParaRPr>
            </a:p>
          </p:txBody>
        </p:sp>
      </p:grpSp>
      <p:cxnSp>
        <p:nvCxnSpPr>
          <p:cNvPr id="372" name="Google Shape;372;p18"/>
          <p:cNvCxnSpPr/>
          <p:nvPr/>
        </p:nvCxnSpPr>
        <p:spPr>
          <a:xfrm rot="10800000">
            <a:off x="7211098" y="1217944"/>
            <a:ext cx="1757563" cy="0"/>
          </a:xfrm>
          <a:prstGeom prst="straightConnector1">
            <a:avLst/>
          </a:prstGeom>
          <a:noFill/>
          <a:ln cap="flat" cmpd="sng" w="9525">
            <a:solidFill>
              <a:schemeClr val="lt1">
                <a:alpha val="64705"/>
              </a:schemeClr>
            </a:solidFill>
            <a:prstDash val="solid"/>
            <a:miter lim="800000"/>
            <a:headEnd len="med" w="med" type="oval"/>
            <a:tailEnd len="sm" w="sm" type="none"/>
          </a:ln>
        </p:spPr>
      </p:cxnSp>
      <p:sp>
        <p:nvSpPr>
          <p:cNvPr id="373" name="Google Shape;373;p18"/>
          <p:cNvSpPr txBox="1"/>
          <p:nvPr/>
        </p:nvSpPr>
        <p:spPr>
          <a:xfrm>
            <a:off x="9199952" y="987141"/>
            <a:ext cx="223019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Oxygen"/>
              <a:buNone/>
            </a:pPr>
            <a:r>
              <a:rPr b="0" i="0" lang="en-IN" sz="1400" u="none" cap="none" strike="noStrike">
                <a:solidFill>
                  <a:schemeClr val="lt1"/>
                </a:solidFill>
                <a:latin typeface="Oxygen"/>
                <a:ea typeface="Oxygen"/>
                <a:cs typeface="Oxygen"/>
                <a:sym typeface="Oxygen"/>
              </a:rPr>
              <a:t>Acquire the EEG signals/ Use an open source Dataset that satisfies the user requirement</a:t>
            </a:r>
            <a:endParaRPr/>
          </a:p>
        </p:txBody>
      </p:sp>
      <p:cxnSp>
        <p:nvCxnSpPr>
          <p:cNvPr id="374" name="Google Shape;374;p18"/>
          <p:cNvCxnSpPr/>
          <p:nvPr/>
        </p:nvCxnSpPr>
        <p:spPr>
          <a:xfrm rot="10800000">
            <a:off x="7211098" y="2732275"/>
            <a:ext cx="618560" cy="0"/>
          </a:xfrm>
          <a:prstGeom prst="straightConnector1">
            <a:avLst/>
          </a:prstGeom>
          <a:noFill/>
          <a:ln cap="flat" cmpd="sng" w="9525">
            <a:solidFill>
              <a:schemeClr val="lt1">
                <a:alpha val="64705"/>
              </a:schemeClr>
            </a:solidFill>
            <a:prstDash val="solid"/>
            <a:miter lim="800000"/>
            <a:headEnd len="med" w="med" type="oval"/>
            <a:tailEnd len="sm" w="sm" type="none"/>
          </a:ln>
        </p:spPr>
      </p:cxnSp>
      <p:sp>
        <p:nvSpPr>
          <p:cNvPr id="375" name="Google Shape;375;p18"/>
          <p:cNvSpPr txBox="1"/>
          <p:nvPr/>
        </p:nvSpPr>
        <p:spPr>
          <a:xfrm>
            <a:off x="8089879" y="2362991"/>
            <a:ext cx="316720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Oxygen"/>
              <a:buNone/>
            </a:pPr>
            <a:r>
              <a:rPr b="0" i="0" lang="en-IN" sz="1400" u="none" cap="none" strike="noStrike">
                <a:solidFill>
                  <a:schemeClr val="lt1"/>
                </a:solidFill>
                <a:latin typeface="Oxygen"/>
                <a:ea typeface="Oxygen"/>
                <a:cs typeface="Oxygen"/>
                <a:sym typeface="Oxygen"/>
              </a:rPr>
              <a:t>Perform pre-processing steps such as bandpass filtering</a:t>
            </a:r>
            <a:endParaRPr/>
          </a:p>
        </p:txBody>
      </p:sp>
      <p:cxnSp>
        <p:nvCxnSpPr>
          <p:cNvPr id="376" name="Google Shape;376;p18"/>
          <p:cNvCxnSpPr/>
          <p:nvPr/>
        </p:nvCxnSpPr>
        <p:spPr>
          <a:xfrm rot="10800000">
            <a:off x="7211098" y="4207605"/>
            <a:ext cx="1757563" cy="0"/>
          </a:xfrm>
          <a:prstGeom prst="straightConnector1">
            <a:avLst/>
          </a:prstGeom>
          <a:noFill/>
          <a:ln cap="flat" cmpd="sng" w="9525">
            <a:solidFill>
              <a:schemeClr val="lt1">
                <a:alpha val="64705"/>
              </a:schemeClr>
            </a:solidFill>
            <a:prstDash val="solid"/>
            <a:miter lim="800000"/>
            <a:headEnd len="med" w="med" type="oval"/>
            <a:tailEnd len="sm" w="sm" type="none"/>
          </a:ln>
        </p:spPr>
      </p:cxnSp>
      <p:sp>
        <p:nvSpPr>
          <p:cNvPr id="377" name="Google Shape;377;p18"/>
          <p:cNvSpPr txBox="1"/>
          <p:nvPr/>
        </p:nvSpPr>
        <p:spPr>
          <a:xfrm>
            <a:off x="9199952" y="3976802"/>
            <a:ext cx="223019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Oxygen"/>
              <a:buNone/>
            </a:pPr>
            <a:r>
              <a:rPr b="0" i="0" lang="en-IN" sz="1400" u="none" cap="none" strike="noStrike">
                <a:solidFill>
                  <a:schemeClr val="lt1"/>
                </a:solidFill>
                <a:latin typeface="Oxygen"/>
                <a:ea typeface="Oxygen"/>
                <a:cs typeface="Oxygen"/>
                <a:sym typeface="Oxygen"/>
              </a:rPr>
              <a:t>Create suitable deep learning model to run on data </a:t>
            </a:r>
            <a:endParaRPr/>
          </a:p>
        </p:txBody>
      </p:sp>
      <p:cxnSp>
        <p:nvCxnSpPr>
          <p:cNvPr id="378" name="Google Shape;378;p18"/>
          <p:cNvCxnSpPr/>
          <p:nvPr/>
        </p:nvCxnSpPr>
        <p:spPr>
          <a:xfrm rot="10800000">
            <a:off x="7211098" y="5721936"/>
            <a:ext cx="618560" cy="0"/>
          </a:xfrm>
          <a:prstGeom prst="straightConnector1">
            <a:avLst/>
          </a:prstGeom>
          <a:noFill/>
          <a:ln cap="flat" cmpd="sng" w="9525">
            <a:solidFill>
              <a:schemeClr val="lt1">
                <a:alpha val="64705"/>
              </a:schemeClr>
            </a:solidFill>
            <a:prstDash val="solid"/>
            <a:miter lim="800000"/>
            <a:headEnd len="med" w="med" type="oval"/>
            <a:tailEnd len="sm" w="sm" type="none"/>
          </a:ln>
        </p:spPr>
      </p:cxnSp>
      <p:sp>
        <p:nvSpPr>
          <p:cNvPr id="379" name="Google Shape;379;p18"/>
          <p:cNvSpPr txBox="1"/>
          <p:nvPr/>
        </p:nvSpPr>
        <p:spPr>
          <a:xfrm>
            <a:off x="8089879" y="5460327"/>
            <a:ext cx="3167205"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Oxygen"/>
              <a:buNone/>
            </a:pPr>
            <a:r>
              <a:rPr b="0" i="0" lang="en-IN" sz="1400" u="none" cap="none" strike="noStrike">
                <a:solidFill>
                  <a:schemeClr val="lt1"/>
                </a:solidFill>
                <a:latin typeface="Oxygen"/>
                <a:ea typeface="Oxygen"/>
                <a:cs typeface="Oxygen"/>
                <a:sym typeface="Oxygen"/>
              </a:rPr>
              <a:t>Evaluate the results and analyze the outputs</a:t>
            </a:r>
            <a:endParaRPr/>
          </a:p>
        </p:txBody>
      </p:sp>
      <p:sp>
        <p:nvSpPr>
          <p:cNvPr id="380" name="Google Shape;380;p18"/>
          <p:cNvSpPr txBox="1"/>
          <p:nvPr/>
        </p:nvSpPr>
        <p:spPr>
          <a:xfrm>
            <a:off x="640639" y="1121789"/>
            <a:ext cx="3609902"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800"/>
              <a:buFont typeface="Oxygen"/>
              <a:buNone/>
            </a:pPr>
            <a:r>
              <a:rPr b="1" i="0" lang="en-IN" sz="4800" u="none" cap="none" strike="noStrike">
                <a:solidFill>
                  <a:schemeClr val="lt1"/>
                </a:solidFill>
                <a:latin typeface="Oxygen"/>
                <a:ea typeface="Oxygen"/>
                <a:cs typeface="Oxygen"/>
                <a:sym typeface="Oxygen"/>
              </a:rPr>
              <a:t>Software design flowchart</a:t>
            </a:r>
            <a:endParaRPr/>
          </a:p>
        </p:txBody>
      </p:sp>
      <p:sp>
        <p:nvSpPr>
          <p:cNvPr id="381" name="Google Shape;381;p18"/>
          <p:cNvSpPr/>
          <p:nvPr/>
        </p:nvSpPr>
        <p:spPr>
          <a:xfrm>
            <a:off x="5939161" y="1658624"/>
            <a:ext cx="372862" cy="660447"/>
          </a:xfrm>
          <a:prstGeom prst="downArrow">
            <a:avLst>
              <a:gd fmla="val 50000" name="adj1"/>
              <a:gd fmla="val 50000" name="adj2"/>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Oxygen"/>
              <a:ea typeface="Oxygen"/>
              <a:cs typeface="Oxygen"/>
              <a:sym typeface="Oxygen"/>
            </a:endParaRPr>
          </a:p>
        </p:txBody>
      </p:sp>
      <p:sp>
        <p:nvSpPr>
          <p:cNvPr id="382" name="Google Shape;382;p18"/>
          <p:cNvSpPr/>
          <p:nvPr/>
        </p:nvSpPr>
        <p:spPr>
          <a:xfrm>
            <a:off x="5905129" y="3189300"/>
            <a:ext cx="372862" cy="660447"/>
          </a:xfrm>
          <a:prstGeom prst="downArrow">
            <a:avLst>
              <a:gd fmla="val 50000" name="adj1"/>
              <a:gd fmla="val 50000" name="adj2"/>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Oxygen"/>
              <a:ea typeface="Oxygen"/>
              <a:cs typeface="Oxygen"/>
              <a:sym typeface="Oxygen"/>
            </a:endParaRPr>
          </a:p>
        </p:txBody>
      </p:sp>
      <p:sp>
        <p:nvSpPr>
          <p:cNvPr id="383" name="Google Shape;383;p18"/>
          <p:cNvSpPr/>
          <p:nvPr/>
        </p:nvSpPr>
        <p:spPr>
          <a:xfrm>
            <a:off x="5914007" y="4684947"/>
            <a:ext cx="372862" cy="660447"/>
          </a:xfrm>
          <a:prstGeom prst="downArrow">
            <a:avLst>
              <a:gd fmla="val 50000" name="adj1"/>
              <a:gd fmla="val 50000" name="adj2"/>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Oxygen"/>
              <a:ea typeface="Oxygen"/>
              <a:cs typeface="Oxygen"/>
              <a:sym typeface="Oxygen"/>
            </a:endParaRPr>
          </a:p>
        </p:txBody>
      </p:sp>
      <p:sp>
        <p:nvSpPr>
          <p:cNvPr id="384" name="Google Shape;384;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385" name="Google Shape;38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500"/>
                                        <p:tgtEl>
                                          <p:spTgt spid="3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500"/>
                                        <p:tgtEl>
                                          <p:spTgt spid="3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500"/>
                                        <p:tgtEl>
                                          <p:spTgt spid="3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30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500"/>
                                        <p:tgtEl>
                                          <p:spTgt spid="36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700"/>
                                  </p:stCondLst>
                                  <p:childTnLst>
                                    <p:set>
                                      <p:cBhvr>
                                        <p:cTn dur="1" fill="hold">
                                          <p:stCondLst>
                                            <p:cond delay="0"/>
                                          </p:stCondLst>
                                        </p:cTn>
                                        <p:tgtEl>
                                          <p:spTgt spid="372"/>
                                        </p:tgtEl>
                                        <p:attrNameLst>
                                          <p:attrName>style.visibility</p:attrName>
                                        </p:attrNameLst>
                                      </p:cBhvr>
                                      <p:to>
                                        <p:strVal val="visible"/>
                                      </p:to>
                                    </p:set>
                                    <p:animEffect filter="fade" transition="in">
                                      <p:cBhvr>
                                        <p:cTn dur="300"/>
                                        <p:tgtEl>
                                          <p:spTgt spid="372"/>
                                        </p:tgtEl>
                                      </p:cBhvr>
                                    </p:animEffect>
                                  </p:childTnLst>
                                </p:cTn>
                              </p:par>
                              <p:par>
                                <p:cTn fill="hold" nodeType="withEffect" presetClass="entr" presetID="10" presetSubtype="0">
                                  <p:stCondLst>
                                    <p:cond delay="800"/>
                                  </p:stCondLst>
                                  <p:childTnLst>
                                    <p:set>
                                      <p:cBhvr>
                                        <p:cTn dur="1" fill="hold">
                                          <p:stCondLst>
                                            <p:cond delay="0"/>
                                          </p:stCondLst>
                                        </p:cTn>
                                        <p:tgtEl>
                                          <p:spTgt spid="374"/>
                                        </p:tgtEl>
                                        <p:attrNameLst>
                                          <p:attrName>style.visibility</p:attrName>
                                        </p:attrNameLst>
                                      </p:cBhvr>
                                      <p:to>
                                        <p:strVal val="visible"/>
                                      </p:to>
                                    </p:set>
                                    <p:animEffect filter="fade" transition="in">
                                      <p:cBhvr>
                                        <p:cTn dur="300"/>
                                        <p:tgtEl>
                                          <p:spTgt spid="374"/>
                                        </p:tgtEl>
                                      </p:cBhvr>
                                    </p:animEffect>
                                  </p:childTnLst>
                                </p:cTn>
                              </p:par>
                              <p:par>
                                <p:cTn fill="hold" nodeType="withEffect" presetClass="entr" presetID="10" presetSubtype="0">
                                  <p:stCondLst>
                                    <p:cond delay="900"/>
                                  </p:stCondLst>
                                  <p:childTnLst>
                                    <p:set>
                                      <p:cBhvr>
                                        <p:cTn dur="1" fill="hold">
                                          <p:stCondLst>
                                            <p:cond delay="0"/>
                                          </p:stCondLst>
                                        </p:cTn>
                                        <p:tgtEl>
                                          <p:spTgt spid="376"/>
                                        </p:tgtEl>
                                        <p:attrNameLst>
                                          <p:attrName>style.visibility</p:attrName>
                                        </p:attrNameLst>
                                      </p:cBhvr>
                                      <p:to>
                                        <p:strVal val="visible"/>
                                      </p:to>
                                    </p:set>
                                    <p:animEffect filter="fade" transition="in">
                                      <p:cBhvr>
                                        <p:cTn dur="300"/>
                                        <p:tgtEl>
                                          <p:spTgt spid="376"/>
                                        </p:tgtEl>
                                      </p:cBhvr>
                                    </p:animEffect>
                                  </p:childTnLst>
                                </p:cTn>
                              </p:par>
                              <p:par>
                                <p:cTn fill="hold" nodeType="withEffect" presetClass="entr" presetID="10" presetSubtype="0">
                                  <p:stCondLst>
                                    <p:cond delay="1000"/>
                                  </p:stCondLst>
                                  <p:childTnLst>
                                    <p:set>
                                      <p:cBhvr>
                                        <p:cTn dur="1" fill="hold">
                                          <p:stCondLst>
                                            <p:cond delay="0"/>
                                          </p:stCondLst>
                                        </p:cTn>
                                        <p:tgtEl>
                                          <p:spTgt spid="378"/>
                                        </p:tgtEl>
                                        <p:attrNameLst>
                                          <p:attrName>style.visibility</p:attrName>
                                        </p:attrNameLst>
                                      </p:cBhvr>
                                      <p:to>
                                        <p:strVal val="visible"/>
                                      </p:to>
                                    </p:set>
                                    <p:animEffect filter="fade" transition="in">
                                      <p:cBhvr>
                                        <p:cTn dur="300"/>
                                        <p:tgtEl>
                                          <p:spTgt spid="378"/>
                                        </p:tgtEl>
                                      </p:cBhvr>
                                    </p:animEffect>
                                  </p:childTnLst>
                                </p:cTn>
                              </p:par>
                              <p:par>
                                <p:cTn fill="hold" nodeType="withEffect" presetClass="entr" presetID="10" presetSubtype="0">
                                  <p:stCondLst>
                                    <p:cond delay="900"/>
                                  </p:stCondLst>
                                  <p:childTnLst>
                                    <p:set>
                                      <p:cBhvr>
                                        <p:cTn dur="1" fill="hold">
                                          <p:stCondLst>
                                            <p:cond delay="0"/>
                                          </p:stCondLst>
                                        </p:cTn>
                                        <p:tgtEl>
                                          <p:spTgt spid="373"/>
                                        </p:tgtEl>
                                        <p:attrNameLst>
                                          <p:attrName>style.visibility</p:attrName>
                                        </p:attrNameLst>
                                      </p:cBhvr>
                                      <p:to>
                                        <p:strVal val="visible"/>
                                      </p:to>
                                    </p:set>
                                    <p:animEffect filter="fade" transition="in">
                                      <p:cBhvr>
                                        <p:cTn dur="300"/>
                                        <p:tgtEl>
                                          <p:spTgt spid="373"/>
                                        </p:tgtEl>
                                      </p:cBhvr>
                                    </p:animEffect>
                                  </p:childTnLst>
                                </p:cTn>
                              </p:par>
                              <p:par>
                                <p:cTn fill="hold" nodeType="withEffect" presetClass="entr" presetID="10" presetSubtype="0">
                                  <p:stCondLst>
                                    <p:cond delay="1000"/>
                                  </p:stCondLst>
                                  <p:childTnLst>
                                    <p:set>
                                      <p:cBhvr>
                                        <p:cTn dur="1" fill="hold">
                                          <p:stCondLst>
                                            <p:cond delay="0"/>
                                          </p:stCondLst>
                                        </p:cTn>
                                        <p:tgtEl>
                                          <p:spTgt spid="375"/>
                                        </p:tgtEl>
                                        <p:attrNameLst>
                                          <p:attrName>style.visibility</p:attrName>
                                        </p:attrNameLst>
                                      </p:cBhvr>
                                      <p:to>
                                        <p:strVal val="visible"/>
                                      </p:to>
                                    </p:set>
                                    <p:animEffect filter="fade" transition="in">
                                      <p:cBhvr>
                                        <p:cTn dur="300"/>
                                        <p:tgtEl>
                                          <p:spTgt spid="375"/>
                                        </p:tgtEl>
                                      </p:cBhvr>
                                    </p:animEffect>
                                  </p:childTnLst>
                                </p:cTn>
                              </p:par>
                              <p:par>
                                <p:cTn fill="hold" nodeType="withEffect" presetClass="entr" presetID="10" presetSubtype="0">
                                  <p:stCondLst>
                                    <p:cond delay="1100"/>
                                  </p:stCondLst>
                                  <p:childTnLst>
                                    <p:set>
                                      <p:cBhvr>
                                        <p:cTn dur="1" fill="hold">
                                          <p:stCondLst>
                                            <p:cond delay="0"/>
                                          </p:stCondLst>
                                        </p:cTn>
                                        <p:tgtEl>
                                          <p:spTgt spid="377"/>
                                        </p:tgtEl>
                                        <p:attrNameLst>
                                          <p:attrName>style.visibility</p:attrName>
                                        </p:attrNameLst>
                                      </p:cBhvr>
                                      <p:to>
                                        <p:strVal val="visible"/>
                                      </p:to>
                                    </p:set>
                                    <p:animEffect filter="fade" transition="in">
                                      <p:cBhvr>
                                        <p:cTn dur="300"/>
                                        <p:tgtEl>
                                          <p:spTgt spid="377"/>
                                        </p:tgtEl>
                                      </p:cBhvr>
                                    </p:animEffect>
                                  </p:childTnLst>
                                </p:cTn>
                              </p:par>
                              <p:par>
                                <p:cTn fill="hold" nodeType="withEffect" presetClass="entr" presetID="10" presetSubtype="0">
                                  <p:stCondLst>
                                    <p:cond delay="1200"/>
                                  </p:stCondLst>
                                  <p:childTnLst>
                                    <p:set>
                                      <p:cBhvr>
                                        <p:cTn dur="1" fill="hold">
                                          <p:stCondLst>
                                            <p:cond delay="0"/>
                                          </p:stCondLst>
                                        </p:cTn>
                                        <p:tgtEl>
                                          <p:spTgt spid="379"/>
                                        </p:tgtEl>
                                        <p:attrNameLst>
                                          <p:attrName>style.visibility</p:attrName>
                                        </p:attrNameLst>
                                      </p:cBhvr>
                                      <p:to>
                                        <p:strVal val="visible"/>
                                      </p:to>
                                    </p:set>
                                    <p:animEffect filter="fade" transition="in">
                                      <p:cBhvr>
                                        <p:cTn dur="3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9"/>
          <p:cNvSpPr/>
          <p:nvPr/>
        </p:nvSpPr>
        <p:spPr>
          <a:xfrm>
            <a:off x="1" y="0"/>
            <a:ext cx="4091126"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19"/>
          <p:cNvSpPr txBox="1"/>
          <p:nvPr/>
        </p:nvSpPr>
        <p:spPr>
          <a:xfrm>
            <a:off x="257040" y="124179"/>
            <a:ext cx="3562628" cy="1333698"/>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4000">
                <a:solidFill>
                  <a:schemeClr val="dk1"/>
                </a:solidFill>
                <a:latin typeface="Oxygen"/>
                <a:ea typeface="Oxygen"/>
                <a:cs typeface="Oxygen"/>
                <a:sym typeface="Oxygen"/>
              </a:rPr>
              <a:t>Experimental </a:t>
            </a:r>
            <a:endParaRPr/>
          </a:p>
          <a:p>
            <a:pPr indent="0" lvl="0" marL="0" marR="0" rtl="0" algn="ctr">
              <a:spcBef>
                <a:spcPts val="0"/>
              </a:spcBef>
              <a:spcAft>
                <a:spcPts val="0"/>
              </a:spcAft>
              <a:buNone/>
            </a:pPr>
            <a:r>
              <a:rPr b="1" i="0" lang="en-IN" sz="4000" u="none" cap="none" strike="noStrike">
                <a:solidFill>
                  <a:schemeClr val="dk1"/>
                </a:solidFill>
                <a:latin typeface="Oxygen"/>
                <a:ea typeface="Oxygen"/>
                <a:cs typeface="Oxygen"/>
                <a:sym typeface="Oxygen"/>
              </a:rPr>
              <a:t>Design</a:t>
            </a:r>
            <a:endParaRPr/>
          </a:p>
        </p:txBody>
      </p:sp>
      <p:cxnSp>
        <p:nvCxnSpPr>
          <p:cNvPr id="393" name="Google Shape;393;p19"/>
          <p:cNvCxnSpPr/>
          <p:nvPr/>
        </p:nvCxnSpPr>
        <p:spPr>
          <a:xfrm>
            <a:off x="495304" y="1457877"/>
            <a:ext cx="3086100" cy="0"/>
          </a:xfrm>
          <a:prstGeom prst="straightConnector1">
            <a:avLst/>
          </a:prstGeom>
          <a:noFill/>
          <a:ln cap="flat" cmpd="sng" w="38100">
            <a:solidFill>
              <a:srgbClr val="181717"/>
            </a:solidFill>
            <a:prstDash val="solid"/>
            <a:miter lim="800000"/>
            <a:headEnd len="sm" w="sm" type="none"/>
            <a:tailEnd len="sm" w="sm" type="none"/>
          </a:ln>
        </p:spPr>
      </p:cxnSp>
      <p:sp>
        <p:nvSpPr>
          <p:cNvPr id="394" name="Google Shape;394;p19"/>
          <p:cNvSpPr/>
          <p:nvPr/>
        </p:nvSpPr>
        <p:spPr>
          <a:xfrm>
            <a:off x="4091127" y="0"/>
            <a:ext cx="4248014" cy="6858000"/>
          </a:xfrm>
          <a:prstGeom prst="rect">
            <a:avLst/>
          </a:prstGeom>
          <a:solidFill>
            <a:srgbClr val="F2F2F2">
              <a:alpha val="4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396" name="Google Shape;39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97" name="Google Shape;397;p19"/>
          <p:cNvPicPr preferRelativeResize="0"/>
          <p:nvPr/>
        </p:nvPicPr>
        <p:blipFill rotWithShape="1">
          <a:blip r:embed="rId3">
            <a:alphaModFix/>
          </a:blip>
          <a:srcRect b="0" l="0" r="0" t="0"/>
          <a:stretch/>
        </p:blipFill>
        <p:spPr>
          <a:xfrm>
            <a:off x="966787" y="1598160"/>
            <a:ext cx="10258425" cy="3160031"/>
          </a:xfrm>
          <a:prstGeom prst="rect">
            <a:avLst/>
          </a:prstGeom>
          <a:noFill/>
          <a:ln>
            <a:noFill/>
          </a:ln>
        </p:spPr>
      </p:pic>
      <p:sp>
        <p:nvSpPr>
          <p:cNvPr id="398" name="Google Shape;398;p19"/>
          <p:cNvSpPr/>
          <p:nvPr/>
        </p:nvSpPr>
        <p:spPr>
          <a:xfrm>
            <a:off x="966787" y="4765675"/>
            <a:ext cx="10258425" cy="15906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dk1"/>
                </a:solidFill>
                <a:latin typeface="Times New Roman"/>
                <a:ea typeface="Times New Roman"/>
                <a:cs typeface="Times New Roman"/>
                <a:sym typeface="Times New Roman"/>
              </a:rPr>
              <a:t>Green circle indicates the target letter for 1s after which a 1s break is given. A group of 6 letters are flashed for 4s. After a delay, the output of P300 speller is displayed as feedback for 1.3s. If the letter is the last letter of a word, a 4.5s break is given during which next word is displayed along with the complexity level (slow or fast mode). If not, a 0.5s break is given after which next target green circle letter is displayed on the screen.</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par>
                                <p:cTn fill="hold" nodeType="withEffect" presetClass="entr" presetID="10" presetSubtype="0">
                                  <p:stCondLst>
                                    <p:cond delay="50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
          <p:cNvPicPr preferRelativeResize="0"/>
          <p:nvPr/>
        </p:nvPicPr>
        <p:blipFill rotWithShape="1">
          <a:blip r:embed="rId3">
            <a:alphaModFix/>
          </a:blip>
          <a:srcRect b="0" l="0" r="0" t="0"/>
          <a:stretch/>
        </p:blipFill>
        <p:spPr>
          <a:xfrm>
            <a:off x="4329456" y="1338538"/>
            <a:ext cx="3533085" cy="2828372"/>
          </a:xfrm>
          <a:prstGeom prst="rect">
            <a:avLst/>
          </a:prstGeom>
          <a:noFill/>
          <a:ln>
            <a:noFill/>
          </a:ln>
        </p:spPr>
      </p:pic>
      <p:sp>
        <p:nvSpPr>
          <p:cNvPr id="113" name="Google Shape;113;p2"/>
          <p:cNvSpPr/>
          <p:nvPr/>
        </p:nvSpPr>
        <p:spPr>
          <a:xfrm>
            <a:off x="3716860" y="309256"/>
            <a:ext cx="3073061" cy="308776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800" u="none" cap="none" strike="noStrike">
                <a:solidFill>
                  <a:srgbClr val="000000"/>
                </a:solidFill>
                <a:latin typeface="Calibri"/>
                <a:ea typeface="Calibri"/>
                <a:cs typeface="Calibri"/>
                <a:sym typeface="Calibri"/>
              </a:rPr>
              <a:t>EEG refers to measuring the spontaneous electrical activity of the brain.</a:t>
            </a:r>
            <a:endParaRPr b="0" i="0" sz="1800" u="none" cap="none" strike="noStrike">
              <a:solidFill>
                <a:srgbClr val="000000"/>
              </a:solidFill>
              <a:latin typeface="Calibri"/>
              <a:ea typeface="Calibri"/>
              <a:cs typeface="Calibri"/>
              <a:sym typeface="Calibri"/>
            </a:endParaRPr>
          </a:p>
        </p:txBody>
      </p:sp>
      <p:sp>
        <p:nvSpPr>
          <p:cNvPr id="114" name="Google Shape;114;p2"/>
          <p:cNvSpPr/>
          <p:nvPr/>
        </p:nvSpPr>
        <p:spPr>
          <a:xfrm>
            <a:off x="2049918" y="3370792"/>
            <a:ext cx="3152104" cy="317795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800" u="none" cap="none" strike="noStrike">
                <a:solidFill>
                  <a:srgbClr val="000000"/>
                </a:solidFill>
                <a:latin typeface="Calibri"/>
                <a:ea typeface="Calibri"/>
                <a:cs typeface="Calibri"/>
                <a:sym typeface="Calibri"/>
              </a:rPr>
              <a:t>Human brain is the most complex organ in the body and it is the centre of driving block of human nervous system.</a:t>
            </a:r>
            <a:endParaRPr b="0" i="0" sz="1800" u="none" cap="none" strike="noStrike">
              <a:solidFill>
                <a:srgbClr val="000000"/>
              </a:solidFill>
              <a:latin typeface="Calibri"/>
              <a:ea typeface="Calibri"/>
              <a:cs typeface="Calibri"/>
              <a:sym typeface="Calibri"/>
            </a:endParaRPr>
          </a:p>
        </p:txBody>
      </p:sp>
      <p:sp>
        <p:nvSpPr>
          <p:cNvPr id="115" name="Google Shape;115;p2"/>
          <p:cNvSpPr/>
          <p:nvPr/>
        </p:nvSpPr>
        <p:spPr>
          <a:xfrm>
            <a:off x="5309389" y="3302150"/>
            <a:ext cx="3361181" cy="331523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800" u="none" cap="none" strike="noStrike">
                <a:solidFill>
                  <a:srgbClr val="000000"/>
                </a:solidFill>
                <a:latin typeface="Calibri"/>
                <a:ea typeface="Calibri"/>
                <a:cs typeface="Calibri"/>
                <a:sym typeface="Calibri"/>
              </a:rPr>
              <a:t>EEG signals are majorly used in psychology and neuroscience, Clinical and psychiatric studies, diagnosing neurological disorders etc. </a:t>
            </a:r>
            <a:endParaRPr b="0" i="0" sz="1800" u="none" cap="none" strike="noStrike">
              <a:solidFill>
                <a:srgbClr val="000000"/>
              </a:solidFill>
              <a:latin typeface="Calibri"/>
              <a:ea typeface="Calibri"/>
              <a:cs typeface="Calibri"/>
              <a:sym typeface="Calibri"/>
            </a:endParaRPr>
          </a:p>
        </p:txBody>
      </p:sp>
      <p:sp>
        <p:nvSpPr>
          <p:cNvPr id="116" name="Google Shape;116;p2"/>
          <p:cNvSpPr txBox="1"/>
          <p:nvPr/>
        </p:nvSpPr>
        <p:spPr>
          <a:xfrm>
            <a:off x="268604" y="341235"/>
            <a:ext cx="3562628" cy="718145"/>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i="0" lang="en-IN" sz="4000" u="none" cap="none" strike="noStrike">
                <a:solidFill>
                  <a:srgbClr val="FFFFFF"/>
                </a:solidFill>
                <a:latin typeface="Oxygen"/>
                <a:ea typeface="Oxygen"/>
                <a:cs typeface="Oxygen"/>
                <a:sym typeface="Oxygen"/>
              </a:rPr>
              <a:t>EEG and BCI</a:t>
            </a:r>
            <a:endParaRPr b="1" i="0" sz="4000" u="none" cap="none" strike="noStrike">
              <a:solidFill>
                <a:srgbClr val="FFFFFF"/>
              </a:solidFill>
              <a:latin typeface="Oxygen"/>
              <a:ea typeface="Oxygen"/>
              <a:cs typeface="Oxygen"/>
              <a:sym typeface="Oxygen"/>
            </a:endParaRPr>
          </a:p>
        </p:txBody>
      </p:sp>
      <p:sp>
        <p:nvSpPr>
          <p:cNvPr id="117" name="Google Shape;1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118" name="Google Shape;1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9" name="Google Shape;119;p2"/>
          <p:cNvSpPr/>
          <p:nvPr/>
        </p:nvSpPr>
        <p:spPr>
          <a:xfrm>
            <a:off x="7402517" y="240614"/>
            <a:ext cx="3361181" cy="331523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800" u="none" cap="none" strike="noStrike">
                <a:solidFill>
                  <a:srgbClr val="000000"/>
                </a:solidFill>
                <a:latin typeface="Calibri"/>
                <a:ea typeface="Calibri"/>
                <a:cs typeface="Calibri"/>
                <a:sym typeface="Calibri"/>
              </a:rPr>
              <a:t>BCI is a technology which allows human to control the computer or any electronic devices with thought</a:t>
            </a:r>
            <a:endParaRPr b="0" i="0" sz="1800" u="none" cap="none" strike="noStrike">
              <a:solidFill>
                <a:srgbClr val="000000"/>
              </a:solidFill>
              <a:latin typeface="Calibri"/>
              <a:ea typeface="Calibri"/>
              <a:cs typeface="Calibri"/>
              <a:sym typeface="Calibri"/>
            </a:endParaRPr>
          </a:p>
        </p:txBody>
      </p:sp>
      <p:sp>
        <p:nvSpPr>
          <p:cNvPr id="120" name="Google Shape;120;p2"/>
          <p:cNvSpPr/>
          <p:nvPr/>
        </p:nvSpPr>
        <p:spPr>
          <a:xfrm>
            <a:off x="8773307" y="3488650"/>
            <a:ext cx="3180568" cy="31370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800" u="none" cap="none" strike="noStrike">
                <a:solidFill>
                  <a:srgbClr val="000000"/>
                </a:solidFill>
                <a:latin typeface="Calibri"/>
                <a:ea typeface="Calibri"/>
                <a:cs typeface="Calibri"/>
                <a:sym typeface="Calibri"/>
              </a:rPr>
              <a:t>Electrical signals are sent to the computer which translates signals into a data which is used to control device linked to computer</a:t>
            </a:r>
            <a:endParaRPr b="0" i="0" sz="1800" u="none" cap="none" strike="noStrike">
              <a:solidFill>
                <a:srgbClr val="000000"/>
              </a:solidFill>
              <a:latin typeface="Calibri"/>
              <a:ea typeface="Calibri"/>
              <a:cs typeface="Calibri"/>
              <a:sym typeface="Calibri"/>
            </a:endParaRPr>
          </a:p>
        </p:txBody>
      </p:sp>
      <p:pic>
        <p:nvPicPr>
          <p:cNvPr id="121" name="Google Shape;121;p2"/>
          <p:cNvPicPr preferRelativeResize="0"/>
          <p:nvPr/>
        </p:nvPicPr>
        <p:blipFill rotWithShape="1">
          <a:blip r:embed="rId4">
            <a:alphaModFix/>
          </a:blip>
          <a:srcRect b="0" l="0" r="0" t="0"/>
          <a:stretch/>
        </p:blipFill>
        <p:spPr>
          <a:xfrm>
            <a:off x="1535533" y="0"/>
            <a:ext cx="10668788"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1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36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42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48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0"/>
          <p:cNvSpPr txBox="1"/>
          <p:nvPr/>
        </p:nvSpPr>
        <p:spPr>
          <a:xfrm>
            <a:off x="1063555" y="618001"/>
            <a:ext cx="7581530" cy="1631214"/>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i="0" lang="en-IN" sz="2800" u="none" cap="none" strike="noStrike">
                <a:solidFill>
                  <a:schemeClr val="lt1"/>
                </a:solidFill>
                <a:latin typeface="Oxygen"/>
                <a:ea typeface="Oxygen"/>
                <a:cs typeface="Oxygen"/>
                <a:sym typeface="Oxygen"/>
              </a:rPr>
              <a:t>KAGGLE - </a:t>
            </a:r>
            <a:r>
              <a:rPr b="1" i="0" lang="en-IN" sz="2800">
                <a:solidFill>
                  <a:schemeClr val="lt1"/>
                </a:solidFill>
                <a:latin typeface="Oxygen"/>
                <a:ea typeface="Oxygen"/>
                <a:cs typeface="Oxygen"/>
                <a:sym typeface="Oxygen"/>
              </a:rPr>
              <a:t>BCI Challenge @ NER 2015</a:t>
            </a:r>
            <a:endParaRPr/>
          </a:p>
          <a:p>
            <a:pPr indent="0" lvl="0" marL="0" marR="0" rtl="0" algn="l">
              <a:spcBef>
                <a:spcPts val="0"/>
              </a:spcBef>
              <a:spcAft>
                <a:spcPts val="0"/>
              </a:spcAft>
              <a:buNone/>
            </a:pPr>
            <a:br>
              <a:rPr b="1" lang="en-IN" sz="3600">
                <a:solidFill>
                  <a:schemeClr val="lt1"/>
                </a:solidFill>
                <a:latin typeface="Oxygen"/>
                <a:ea typeface="Oxygen"/>
                <a:cs typeface="Oxygen"/>
                <a:sym typeface="Oxygen"/>
              </a:rPr>
            </a:br>
            <a:endParaRPr b="1" i="0" sz="3600" u="none" cap="none" strike="noStrike">
              <a:solidFill>
                <a:schemeClr val="lt1"/>
              </a:solidFill>
              <a:latin typeface="Oxygen"/>
              <a:ea typeface="Oxygen"/>
              <a:cs typeface="Oxygen"/>
              <a:sym typeface="Oxygen"/>
            </a:endParaRPr>
          </a:p>
        </p:txBody>
      </p:sp>
      <p:sp>
        <p:nvSpPr>
          <p:cNvPr id="404" name="Google Shape;404;p20"/>
          <p:cNvSpPr txBox="1"/>
          <p:nvPr>
            <p:ph idx="12" type="sldNum"/>
          </p:nvPr>
        </p:nvSpPr>
        <p:spPr>
          <a:xfrm>
            <a:off x="11230835" y="519770"/>
            <a:ext cx="322486" cy="369294"/>
          </a:xfrm>
          <a:prstGeom prst="rect">
            <a:avLst/>
          </a:prstGeom>
          <a:noFill/>
          <a:ln>
            <a:noFill/>
          </a:ln>
        </p:spPr>
        <p:txBody>
          <a:bodyPr anchorCtr="0" anchor="t" bIns="91400" lIns="91400" spcFirstLastPara="1" rIns="91400" wrap="square" tIns="91400">
            <a:spAutoFit/>
          </a:bodyPr>
          <a:lstStyle/>
          <a:p>
            <a:pPr indent="0" lvl="0" marL="0" marR="0" rtl="0" algn="ctr">
              <a:spcBef>
                <a:spcPts val="0"/>
              </a:spcBef>
              <a:spcAft>
                <a:spcPts val="0"/>
              </a:spcAft>
              <a:buNone/>
            </a:pPr>
            <a:fld id="{00000000-1234-1234-1234-123412341234}" type="slidenum">
              <a:rPr lang="en-IN" sz="1200">
                <a:solidFill>
                  <a:srgbClr val="956DC1"/>
                </a:solidFill>
                <a:latin typeface="Oxygen"/>
                <a:ea typeface="Oxygen"/>
                <a:cs typeface="Oxygen"/>
                <a:sym typeface="Oxygen"/>
              </a:rPr>
              <a:t>‹#›</a:t>
            </a:fld>
            <a:endParaRPr sz="1200">
              <a:solidFill>
                <a:srgbClr val="FEFEFE"/>
              </a:solidFill>
              <a:latin typeface="Oxygen"/>
              <a:ea typeface="Oxygen"/>
              <a:cs typeface="Oxygen"/>
              <a:sym typeface="Oxygen"/>
            </a:endParaRPr>
          </a:p>
        </p:txBody>
      </p:sp>
      <p:cxnSp>
        <p:nvCxnSpPr>
          <p:cNvPr id="405" name="Google Shape;405;p20"/>
          <p:cNvCxnSpPr/>
          <p:nvPr/>
        </p:nvCxnSpPr>
        <p:spPr>
          <a:xfrm flipH="1">
            <a:off x="3627688" y="1324796"/>
            <a:ext cx="1" cy="4148409"/>
          </a:xfrm>
          <a:prstGeom prst="straightConnector1">
            <a:avLst/>
          </a:prstGeom>
          <a:noFill/>
          <a:ln cap="flat" cmpd="sng" w="9525">
            <a:solidFill>
              <a:srgbClr val="BFBFBF"/>
            </a:solidFill>
            <a:prstDash val="solid"/>
            <a:miter lim="8000"/>
            <a:headEnd len="sm" w="sm" type="none"/>
            <a:tailEnd len="sm" w="sm" type="none"/>
          </a:ln>
        </p:spPr>
      </p:cxnSp>
      <p:cxnSp>
        <p:nvCxnSpPr>
          <p:cNvPr id="406" name="Google Shape;406;p20"/>
          <p:cNvCxnSpPr/>
          <p:nvPr/>
        </p:nvCxnSpPr>
        <p:spPr>
          <a:xfrm rot="10800000">
            <a:off x="1063555" y="3431657"/>
            <a:ext cx="5134920" cy="1"/>
          </a:xfrm>
          <a:prstGeom prst="straightConnector1">
            <a:avLst/>
          </a:prstGeom>
          <a:noFill/>
          <a:ln cap="flat" cmpd="sng" w="9525">
            <a:solidFill>
              <a:srgbClr val="BFBFBF"/>
            </a:solidFill>
            <a:prstDash val="solid"/>
            <a:miter lim="8000"/>
            <a:headEnd len="sm" w="sm" type="none"/>
            <a:tailEnd len="sm" w="sm" type="none"/>
          </a:ln>
        </p:spPr>
      </p:cxnSp>
      <p:sp>
        <p:nvSpPr>
          <p:cNvPr id="407" name="Google Shape;407;p20"/>
          <p:cNvSpPr txBox="1"/>
          <p:nvPr/>
        </p:nvSpPr>
        <p:spPr>
          <a:xfrm>
            <a:off x="4267479" y="1512337"/>
            <a:ext cx="1806862" cy="861774"/>
          </a:xfrm>
          <a:prstGeom prst="rect">
            <a:avLst/>
          </a:prstGeom>
          <a:noFill/>
          <a:ln>
            <a:noFill/>
          </a:ln>
        </p:spPr>
        <p:txBody>
          <a:bodyPr anchorCtr="0" anchor="t" bIns="45700" lIns="22850" spcFirstLastPara="1" rIns="22850" wrap="square" tIns="45700">
            <a:spAutoFit/>
          </a:bodyPr>
          <a:lstStyle/>
          <a:p>
            <a:pPr indent="0" lvl="0" marL="0" marR="0" rtl="0" algn="ctr">
              <a:lnSpc>
                <a:spcPct val="111111"/>
              </a:lnSpc>
              <a:spcBef>
                <a:spcPts val="0"/>
              </a:spcBef>
              <a:spcAft>
                <a:spcPts val="0"/>
              </a:spcAft>
              <a:buNone/>
            </a:pPr>
            <a:r>
              <a:rPr b="1" lang="en-IN" sz="1800">
                <a:solidFill>
                  <a:schemeClr val="lt1"/>
                </a:solidFill>
                <a:latin typeface="Oxygen"/>
                <a:ea typeface="Oxygen"/>
                <a:cs typeface="Oxygen"/>
                <a:sym typeface="Oxygen"/>
              </a:rPr>
              <a:t>26 Subjects</a:t>
            </a:r>
            <a:endParaRPr/>
          </a:p>
          <a:p>
            <a:pPr indent="0" lvl="0" marL="0" marR="0" rtl="0" algn="ctr">
              <a:lnSpc>
                <a:spcPct val="111111"/>
              </a:lnSpc>
              <a:spcBef>
                <a:spcPts val="0"/>
              </a:spcBef>
              <a:spcAft>
                <a:spcPts val="0"/>
              </a:spcAft>
              <a:buNone/>
            </a:pPr>
            <a:r>
              <a:rPr b="1" lang="en-IN" sz="1800">
                <a:solidFill>
                  <a:schemeClr val="lt1"/>
                </a:solidFill>
                <a:latin typeface="Oxygen"/>
                <a:ea typeface="Oxygen"/>
                <a:cs typeface="Oxygen"/>
                <a:sym typeface="Oxygen"/>
              </a:rPr>
              <a:t>16 – Training</a:t>
            </a:r>
            <a:endParaRPr/>
          </a:p>
          <a:p>
            <a:pPr indent="0" lvl="0" marL="0" marR="0" rtl="0" algn="ctr">
              <a:lnSpc>
                <a:spcPct val="111111"/>
              </a:lnSpc>
              <a:spcBef>
                <a:spcPts val="0"/>
              </a:spcBef>
              <a:spcAft>
                <a:spcPts val="0"/>
              </a:spcAft>
              <a:buNone/>
            </a:pPr>
            <a:r>
              <a:rPr b="1" lang="en-IN" sz="1800">
                <a:solidFill>
                  <a:schemeClr val="lt1"/>
                </a:solidFill>
                <a:latin typeface="Oxygen"/>
                <a:ea typeface="Oxygen"/>
                <a:cs typeface="Oxygen"/>
                <a:sym typeface="Oxygen"/>
              </a:rPr>
              <a:t>10- Testing</a:t>
            </a:r>
            <a:endParaRPr b="1" sz="1800">
              <a:solidFill>
                <a:schemeClr val="lt1"/>
              </a:solidFill>
              <a:latin typeface="Oxygen"/>
              <a:ea typeface="Oxygen"/>
              <a:cs typeface="Oxygen"/>
              <a:sym typeface="Oxygen"/>
            </a:endParaRPr>
          </a:p>
        </p:txBody>
      </p:sp>
      <p:sp>
        <p:nvSpPr>
          <p:cNvPr id="408" name="Google Shape;408;p20"/>
          <p:cNvSpPr txBox="1"/>
          <p:nvPr/>
        </p:nvSpPr>
        <p:spPr>
          <a:xfrm>
            <a:off x="4312474" y="2335556"/>
            <a:ext cx="1799479" cy="845040"/>
          </a:xfrm>
          <a:prstGeom prst="rect">
            <a:avLst/>
          </a:prstGeom>
          <a:noFill/>
          <a:ln>
            <a:noFill/>
          </a:ln>
        </p:spPr>
        <p:txBody>
          <a:bodyPr anchorCtr="0" anchor="t" bIns="45700" lIns="22850" spcFirstLastPara="1" rIns="22850" wrap="square" tIns="45700">
            <a:spAutoFit/>
          </a:bodyPr>
          <a:lstStyle/>
          <a:p>
            <a:pPr indent="0" lvl="0" marL="0" marR="0" rtl="0" algn="ctr">
              <a:lnSpc>
                <a:spcPct val="125000"/>
              </a:lnSpc>
              <a:spcBef>
                <a:spcPts val="0"/>
              </a:spcBef>
              <a:spcAft>
                <a:spcPts val="0"/>
              </a:spcAft>
              <a:buNone/>
            </a:pPr>
            <a:r>
              <a:rPr b="1" i="0" lang="en-IN" sz="1600">
                <a:solidFill>
                  <a:schemeClr val="lt1"/>
                </a:solidFill>
                <a:latin typeface="Oxygen"/>
                <a:ea typeface="Oxygen"/>
                <a:cs typeface="Oxygen"/>
                <a:sym typeface="Oxygen"/>
              </a:rPr>
              <a:t>(13 male, mean age = 28.8±5.4 (SD), range 20-37)</a:t>
            </a:r>
            <a:endParaRPr b="1" sz="2400">
              <a:solidFill>
                <a:schemeClr val="lt1"/>
              </a:solidFill>
              <a:latin typeface="Oxygen"/>
              <a:ea typeface="Oxygen"/>
              <a:cs typeface="Oxygen"/>
              <a:sym typeface="Oxygen"/>
            </a:endParaRPr>
          </a:p>
        </p:txBody>
      </p:sp>
      <p:sp>
        <p:nvSpPr>
          <p:cNvPr id="409" name="Google Shape;409;p20"/>
          <p:cNvSpPr txBox="1"/>
          <p:nvPr/>
        </p:nvSpPr>
        <p:spPr>
          <a:xfrm>
            <a:off x="240188" y="3932511"/>
            <a:ext cx="3235971" cy="1614994"/>
          </a:xfrm>
          <a:prstGeom prst="rect">
            <a:avLst/>
          </a:prstGeom>
          <a:noFill/>
          <a:ln>
            <a:noFill/>
          </a:ln>
        </p:spPr>
        <p:txBody>
          <a:bodyPr anchorCtr="0" anchor="t" bIns="45700" lIns="22850" spcFirstLastPara="1" rIns="22850" wrap="square" tIns="45700">
            <a:spAutoFit/>
          </a:bodyPr>
          <a:lstStyle/>
          <a:p>
            <a:pPr indent="0" lvl="0" marL="0" marR="0" rtl="0" algn="ctr">
              <a:lnSpc>
                <a:spcPct val="125000"/>
              </a:lnSpc>
              <a:spcBef>
                <a:spcPts val="0"/>
              </a:spcBef>
              <a:spcAft>
                <a:spcPts val="0"/>
              </a:spcAft>
              <a:buNone/>
            </a:pPr>
            <a:r>
              <a:rPr b="1" i="0" lang="en-IN" sz="1600">
                <a:solidFill>
                  <a:schemeClr val="lt1"/>
                </a:solidFill>
                <a:latin typeface="Oxygen"/>
                <a:ea typeface="Oxygen"/>
                <a:cs typeface="Oxygen"/>
                <a:sym typeface="Oxygen"/>
              </a:rPr>
              <a:t>Subject’s brain activity was recorded with 56 passive Ag/AgCl EEG sensors (VSM-CTF compatible system) whose placement followed the extended 10-20 system</a:t>
            </a:r>
            <a:endParaRPr b="1" sz="1600">
              <a:solidFill>
                <a:schemeClr val="lt1"/>
              </a:solidFill>
              <a:latin typeface="Oxygen"/>
              <a:ea typeface="Oxygen"/>
              <a:cs typeface="Oxygen"/>
              <a:sym typeface="Oxygen"/>
            </a:endParaRPr>
          </a:p>
        </p:txBody>
      </p:sp>
      <p:pic>
        <p:nvPicPr>
          <p:cNvPr id="410" name="Google Shape;410;p20"/>
          <p:cNvPicPr preferRelativeResize="0"/>
          <p:nvPr/>
        </p:nvPicPr>
        <p:blipFill rotWithShape="1">
          <a:blip r:embed="rId3">
            <a:alphaModFix/>
          </a:blip>
          <a:srcRect b="0" l="0" r="0" t="0"/>
          <a:stretch/>
        </p:blipFill>
        <p:spPr>
          <a:xfrm rot="5400000">
            <a:off x="4310866" y="2084694"/>
            <a:ext cx="10227801" cy="4332611"/>
          </a:xfrm>
          <a:prstGeom prst="rect">
            <a:avLst/>
          </a:prstGeom>
          <a:noFill/>
          <a:ln>
            <a:noFill/>
          </a:ln>
        </p:spPr>
      </p:pic>
      <p:pic>
        <p:nvPicPr>
          <p:cNvPr id="411" name="Google Shape;411;p20"/>
          <p:cNvPicPr preferRelativeResize="0"/>
          <p:nvPr/>
        </p:nvPicPr>
        <p:blipFill rotWithShape="1">
          <a:blip r:embed="rId4">
            <a:alphaModFix/>
          </a:blip>
          <a:srcRect b="0" l="0" r="0" t="0"/>
          <a:stretch/>
        </p:blipFill>
        <p:spPr>
          <a:xfrm>
            <a:off x="6560600" y="3488980"/>
            <a:ext cx="5631400" cy="3167663"/>
          </a:xfrm>
          <a:prstGeom prst="rect">
            <a:avLst/>
          </a:prstGeom>
          <a:noFill/>
          <a:ln>
            <a:noFill/>
          </a:ln>
        </p:spPr>
      </p:pic>
      <p:sp>
        <p:nvSpPr>
          <p:cNvPr id="412" name="Google Shape;412;p20"/>
          <p:cNvSpPr txBox="1"/>
          <p:nvPr/>
        </p:nvSpPr>
        <p:spPr>
          <a:xfrm>
            <a:off x="1663360" y="40308"/>
            <a:ext cx="5211189" cy="6463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accent1"/>
              </a:buClr>
              <a:buSzPts val="3600"/>
              <a:buFont typeface="Oxygen"/>
              <a:buNone/>
            </a:pPr>
            <a:r>
              <a:rPr b="1" i="0" lang="en-IN" sz="3600" u="sng" cap="none" strike="noStrike">
                <a:solidFill>
                  <a:schemeClr val="accent1"/>
                </a:solidFill>
                <a:latin typeface="Oxygen"/>
                <a:ea typeface="Oxygen"/>
                <a:cs typeface="Oxygen"/>
                <a:sym typeface="Oxygen"/>
              </a:rPr>
              <a:t>Data set description</a:t>
            </a:r>
            <a:endParaRPr/>
          </a:p>
        </p:txBody>
      </p:sp>
      <p:sp>
        <p:nvSpPr>
          <p:cNvPr id="413" name="Google Shape;413;p20"/>
          <p:cNvSpPr txBox="1"/>
          <p:nvPr/>
        </p:nvSpPr>
        <p:spPr>
          <a:xfrm>
            <a:off x="356819" y="1492771"/>
            <a:ext cx="3235970" cy="132343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lt1"/>
              </a:buClr>
              <a:buSzPts val="1600"/>
              <a:buFont typeface="Oxygen"/>
              <a:buNone/>
            </a:pPr>
            <a:r>
              <a:rPr b="1" lang="en-IN" sz="1600">
                <a:solidFill>
                  <a:schemeClr val="lt1"/>
                </a:solidFill>
                <a:latin typeface="Oxygen"/>
                <a:ea typeface="Oxygen"/>
                <a:cs typeface="Oxygen"/>
                <a:sym typeface="Oxygen"/>
              </a:rPr>
              <a:t>In this competition, participants are asked to submit an Error Potential detection algorithm, capable of detecting the erroneous feedbacks online</a:t>
            </a:r>
            <a:endParaRPr b="1" sz="1600">
              <a:solidFill>
                <a:schemeClr val="lt1"/>
              </a:solidFill>
              <a:latin typeface="Oxygen"/>
              <a:ea typeface="Oxygen"/>
              <a:cs typeface="Oxygen"/>
              <a:sym typeface="Oxygen"/>
            </a:endParaRPr>
          </a:p>
        </p:txBody>
      </p:sp>
      <p:sp>
        <p:nvSpPr>
          <p:cNvPr id="414" name="Google Shape;414;p20"/>
          <p:cNvSpPr txBox="1"/>
          <p:nvPr/>
        </p:nvSpPr>
        <p:spPr>
          <a:xfrm>
            <a:off x="3860072" y="3681449"/>
            <a:ext cx="2338940" cy="206210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lt1"/>
              </a:buClr>
              <a:buSzPts val="1600"/>
              <a:buFont typeface="Oxygen"/>
              <a:buNone/>
            </a:pPr>
            <a:r>
              <a:rPr b="1" lang="en-IN" sz="1600">
                <a:solidFill>
                  <a:schemeClr val="lt1"/>
                </a:solidFill>
                <a:latin typeface="Oxygen"/>
                <a:ea typeface="Oxygen"/>
                <a:cs typeface="Oxygen"/>
                <a:sym typeface="Oxygen"/>
              </a:rPr>
              <a:t>The subjects had to go through five copy spelling sessions. Each session consisted of twelve 5-letter words, except the fifth which consisted of twenty 5-letter words.</a:t>
            </a:r>
            <a:endParaRPr b="1" sz="1600">
              <a:solidFill>
                <a:schemeClr val="lt1"/>
              </a:solidFill>
              <a:latin typeface="Oxygen"/>
              <a:ea typeface="Oxygen"/>
              <a:cs typeface="Oxygen"/>
              <a:sym typeface="Oxygen"/>
            </a:endParaRPr>
          </a:p>
        </p:txBody>
      </p:sp>
      <p:sp>
        <p:nvSpPr>
          <p:cNvPr id="415" name="Google Shape;4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1"/>
          <p:cNvSpPr/>
          <p:nvPr/>
        </p:nvSpPr>
        <p:spPr>
          <a:xfrm rot="2700000">
            <a:off x="2364238" y="-266624"/>
            <a:ext cx="7471510" cy="7471505"/>
          </a:xfrm>
          <a:prstGeom prst="roundRect">
            <a:avLst>
              <a:gd fmla="val 30314" name="adj"/>
            </a:avLst>
          </a:prstGeom>
          <a:noFill/>
          <a:ln cap="flat" cmpd="sng" w="38100">
            <a:solidFill>
              <a:schemeClr val="lt1"/>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22" name="Google Shape;422;p21"/>
          <p:cNvSpPr/>
          <p:nvPr/>
        </p:nvSpPr>
        <p:spPr>
          <a:xfrm rot="2700000">
            <a:off x="1903620" y="-694672"/>
            <a:ext cx="8392746" cy="8392744"/>
          </a:xfrm>
          <a:prstGeom prst="roundRect">
            <a:avLst>
              <a:gd fmla="val 31089" name="adj"/>
            </a:avLst>
          </a:prstGeom>
          <a:noFill/>
          <a:ln cap="flat" cmpd="sng" w="38100">
            <a:solidFill>
              <a:schemeClr val="lt1"/>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23" name="Google Shape;423;p21"/>
          <p:cNvSpPr/>
          <p:nvPr/>
        </p:nvSpPr>
        <p:spPr>
          <a:xfrm rot="2700000">
            <a:off x="2873346" y="206480"/>
            <a:ext cx="6453293" cy="6453293"/>
          </a:xfrm>
          <a:prstGeom prst="roundRect">
            <a:avLst>
              <a:gd fmla="val 26987" name="adj"/>
            </a:avLst>
          </a:prstGeom>
          <a:noFill/>
          <a:ln cap="flat" cmpd="sng" w="38100">
            <a:solidFill>
              <a:schemeClr val="lt1"/>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24" name="Google Shape;424;p21"/>
          <p:cNvSpPr txBox="1"/>
          <p:nvPr/>
        </p:nvSpPr>
        <p:spPr>
          <a:xfrm>
            <a:off x="3781308" y="3198286"/>
            <a:ext cx="464582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Oxygen"/>
              <a:buNone/>
            </a:pPr>
            <a:r>
              <a:rPr b="1" i="0" lang="en-IN" sz="3200" u="none" cap="none" strike="noStrike">
                <a:solidFill>
                  <a:schemeClr val="lt1"/>
                </a:solidFill>
                <a:latin typeface="Oxygen"/>
                <a:ea typeface="Oxygen"/>
                <a:cs typeface="Oxygen"/>
                <a:sym typeface="Oxygen"/>
              </a:rPr>
              <a:t>Steps in preprocessing</a:t>
            </a:r>
            <a:endParaRPr/>
          </a:p>
        </p:txBody>
      </p:sp>
      <p:sp>
        <p:nvSpPr>
          <p:cNvPr id="425" name="Google Shape;425;p21"/>
          <p:cNvSpPr/>
          <p:nvPr/>
        </p:nvSpPr>
        <p:spPr>
          <a:xfrm rot="2700000">
            <a:off x="3683273" y="1033169"/>
            <a:ext cx="4825450" cy="4825447"/>
          </a:xfrm>
          <a:prstGeom prst="roundRect">
            <a:avLst>
              <a:gd fmla="val 30314" name="adj"/>
            </a:avLst>
          </a:prstGeom>
          <a:noFill/>
          <a:ln cap="flat" cmpd="sng" w="38100">
            <a:solidFill>
              <a:schemeClr val="lt1"/>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26" name="Google Shape;426;p21"/>
          <p:cNvSpPr/>
          <p:nvPr/>
        </p:nvSpPr>
        <p:spPr>
          <a:xfrm rot="2700000">
            <a:off x="3385787" y="735583"/>
            <a:ext cx="5420428" cy="5420426"/>
          </a:xfrm>
          <a:prstGeom prst="roundRect">
            <a:avLst>
              <a:gd fmla="val 31089" name="adj"/>
            </a:avLst>
          </a:prstGeom>
          <a:noFill/>
          <a:ln cap="flat" cmpd="sng" w="38100">
            <a:solidFill>
              <a:schemeClr val="lt1"/>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27" name="Google Shape;427;p21"/>
          <p:cNvSpPr/>
          <p:nvPr/>
        </p:nvSpPr>
        <p:spPr>
          <a:xfrm rot="2700000">
            <a:off x="4019995" y="1360587"/>
            <a:ext cx="4167838" cy="4167838"/>
          </a:xfrm>
          <a:prstGeom prst="roundRect">
            <a:avLst>
              <a:gd fmla="val 26987" name="adj"/>
            </a:avLst>
          </a:prstGeom>
          <a:noFill/>
          <a:ln cap="flat" cmpd="sng" w="38100">
            <a:solidFill>
              <a:schemeClr val="lt1"/>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28" name="Google Shape;428;p21"/>
          <p:cNvSpPr/>
          <p:nvPr/>
        </p:nvSpPr>
        <p:spPr>
          <a:xfrm rot="2700000">
            <a:off x="1043868" y="-1594553"/>
            <a:ext cx="10104264" cy="10104257"/>
          </a:xfrm>
          <a:prstGeom prst="roundRect">
            <a:avLst>
              <a:gd fmla="val 30314" name="adj"/>
            </a:avLst>
          </a:prstGeom>
          <a:noFill/>
          <a:ln cap="flat" cmpd="sng" w="38100">
            <a:solidFill>
              <a:schemeClr val="lt1"/>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29" name="Google Shape;429;p21"/>
          <p:cNvSpPr/>
          <p:nvPr/>
        </p:nvSpPr>
        <p:spPr>
          <a:xfrm rot="2700000">
            <a:off x="420941" y="-2414451"/>
            <a:ext cx="11350118" cy="11350116"/>
          </a:xfrm>
          <a:prstGeom prst="roundRect">
            <a:avLst>
              <a:gd fmla="val 31089" name="adj"/>
            </a:avLst>
          </a:prstGeom>
          <a:noFill/>
          <a:ln cap="flat" cmpd="sng" w="38100">
            <a:solidFill>
              <a:schemeClr val="lt1"/>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2000"/>
                                        <p:tgtEl>
                                          <p:spTgt spid="427"/>
                                        </p:tgtEl>
                                        <p:attrNameLst>
                                          <p:attrName>ppt_w</p:attrName>
                                        </p:attrNameLst>
                                      </p:cBhvr>
                                      <p:tavLst>
                                        <p:tav fmla="" tm="0">
                                          <p:val>
                                            <p:strVal val="0"/>
                                          </p:val>
                                        </p:tav>
                                        <p:tav fmla="" tm="100000">
                                          <p:val>
                                            <p:strVal val="#ppt_w"/>
                                          </p:val>
                                        </p:tav>
                                      </p:tavLst>
                                    </p:anim>
                                    <p:anim calcmode="lin" valueType="num">
                                      <p:cBhvr additive="base">
                                        <p:cTn dur="2000"/>
                                        <p:tgtEl>
                                          <p:spTgt spid="4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2000"/>
                                        <p:tgtEl>
                                          <p:spTgt spid="426"/>
                                        </p:tgtEl>
                                        <p:attrNameLst>
                                          <p:attrName>ppt_w</p:attrName>
                                        </p:attrNameLst>
                                      </p:cBhvr>
                                      <p:tavLst>
                                        <p:tav fmla="" tm="0">
                                          <p:val>
                                            <p:strVal val="0"/>
                                          </p:val>
                                        </p:tav>
                                        <p:tav fmla="" tm="100000">
                                          <p:val>
                                            <p:strVal val="#ppt_w"/>
                                          </p:val>
                                        </p:tav>
                                      </p:tavLst>
                                    </p:anim>
                                    <p:anim calcmode="lin" valueType="num">
                                      <p:cBhvr additive="base">
                                        <p:cTn dur="2000"/>
                                        <p:tgtEl>
                                          <p:spTgt spid="4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2000"/>
                                        <p:tgtEl>
                                          <p:spTgt spid="421"/>
                                        </p:tgtEl>
                                        <p:attrNameLst>
                                          <p:attrName>ppt_w</p:attrName>
                                        </p:attrNameLst>
                                      </p:cBhvr>
                                      <p:tavLst>
                                        <p:tav fmla="" tm="0">
                                          <p:val>
                                            <p:strVal val="0"/>
                                          </p:val>
                                        </p:tav>
                                        <p:tav fmla="" tm="100000">
                                          <p:val>
                                            <p:strVal val="#ppt_w"/>
                                          </p:val>
                                        </p:tav>
                                      </p:tavLst>
                                    </p:anim>
                                    <p:anim calcmode="lin" valueType="num">
                                      <p:cBhvr additive="base">
                                        <p:cTn dur="2000"/>
                                        <p:tgtEl>
                                          <p:spTgt spid="4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2000"/>
                                        <p:tgtEl>
                                          <p:spTgt spid="428"/>
                                        </p:tgtEl>
                                        <p:attrNameLst>
                                          <p:attrName>ppt_w</p:attrName>
                                        </p:attrNameLst>
                                      </p:cBhvr>
                                      <p:tavLst>
                                        <p:tav fmla="" tm="0">
                                          <p:val>
                                            <p:strVal val="0"/>
                                          </p:val>
                                        </p:tav>
                                        <p:tav fmla="" tm="100000">
                                          <p:val>
                                            <p:strVal val="#ppt_w"/>
                                          </p:val>
                                        </p:tav>
                                      </p:tavLst>
                                    </p:anim>
                                    <p:anim calcmode="lin" valueType="num">
                                      <p:cBhvr additive="base">
                                        <p:cTn dur="2000"/>
                                        <p:tgtEl>
                                          <p:spTgt spid="42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2000"/>
                                        <p:tgtEl>
                                          <p:spTgt spid="425"/>
                                        </p:tgtEl>
                                        <p:attrNameLst>
                                          <p:attrName>ppt_w</p:attrName>
                                        </p:attrNameLst>
                                      </p:cBhvr>
                                      <p:tavLst>
                                        <p:tav fmla="" tm="0">
                                          <p:val>
                                            <p:strVal val="0"/>
                                          </p:val>
                                        </p:tav>
                                        <p:tav fmla="" tm="100000">
                                          <p:val>
                                            <p:strVal val="#ppt_w"/>
                                          </p:val>
                                        </p:tav>
                                      </p:tavLst>
                                    </p:anim>
                                    <p:anim calcmode="lin" valueType="num">
                                      <p:cBhvr additive="base">
                                        <p:cTn dur="2000"/>
                                        <p:tgtEl>
                                          <p:spTgt spid="4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2000"/>
                                        <p:tgtEl>
                                          <p:spTgt spid="423"/>
                                        </p:tgtEl>
                                        <p:attrNameLst>
                                          <p:attrName>ppt_w</p:attrName>
                                        </p:attrNameLst>
                                      </p:cBhvr>
                                      <p:tavLst>
                                        <p:tav fmla="" tm="0">
                                          <p:val>
                                            <p:strVal val="0"/>
                                          </p:val>
                                        </p:tav>
                                        <p:tav fmla="" tm="100000">
                                          <p:val>
                                            <p:strVal val="#ppt_w"/>
                                          </p:val>
                                        </p:tav>
                                      </p:tavLst>
                                    </p:anim>
                                    <p:anim calcmode="lin" valueType="num">
                                      <p:cBhvr additive="base">
                                        <p:cTn dur="2000"/>
                                        <p:tgtEl>
                                          <p:spTgt spid="42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2000"/>
                                        <p:tgtEl>
                                          <p:spTgt spid="422"/>
                                        </p:tgtEl>
                                        <p:attrNameLst>
                                          <p:attrName>ppt_w</p:attrName>
                                        </p:attrNameLst>
                                      </p:cBhvr>
                                      <p:tavLst>
                                        <p:tav fmla="" tm="0">
                                          <p:val>
                                            <p:strVal val="0"/>
                                          </p:val>
                                        </p:tav>
                                        <p:tav fmla="" tm="100000">
                                          <p:val>
                                            <p:strVal val="#ppt_w"/>
                                          </p:val>
                                        </p:tav>
                                      </p:tavLst>
                                    </p:anim>
                                    <p:anim calcmode="lin" valueType="num">
                                      <p:cBhvr additive="base">
                                        <p:cTn dur="2000"/>
                                        <p:tgtEl>
                                          <p:spTgt spid="4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2000"/>
                                        <p:tgtEl>
                                          <p:spTgt spid="429"/>
                                        </p:tgtEl>
                                        <p:attrNameLst>
                                          <p:attrName>ppt_w</p:attrName>
                                        </p:attrNameLst>
                                      </p:cBhvr>
                                      <p:tavLst>
                                        <p:tav fmla="" tm="0">
                                          <p:val>
                                            <p:strVal val="0"/>
                                          </p:val>
                                        </p:tav>
                                        <p:tav fmla="" tm="100000">
                                          <p:val>
                                            <p:strVal val="#ppt_w"/>
                                          </p:val>
                                        </p:tav>
                                      </p:tavLst>
                                    </p:anim>
                                    <p:anim calcmode="lin" valueType="num">
                                      <p:cBhvr additive="base">
                                        <p:cTn dur="2000"/>
                                        <p:tgtEl>
                                          <p:spTgt spid="42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cxnSp>
        <p:nvCxnSpPr>
          <p:cNvPr id="435" name="Google Shape;435;p22"/>
          <p:cNvCxnSpPr/>
          <p:nvPr/>
        </p:nvCxnSpPr>
        <p:spPr>
          <a:xfrm>
            <a:off x="0" y="3435711"/>
            <a:ext cx="6096000" cy="0"/>
          </a:xfrm>
          <a:prstGeom prst="straightConnector1">
            <a:avLst/>
          </a:prstGeom>
          <a:noFill/>
          <a:ln cap="flat" cmpd="sng" w="12700">
            <a:solidFill>
              <a:schemeClr val="lt1">
                <a:alpha val="20784"/>
              </a:schemeClr>
            </a:solidFill>
            <a:prstDash val="solid"/>
            <a:miter lim="800000"/>
            <a:headEnd len="sm" w="sm" type="none"/>
            <a:tailEnd len="sm" w="sm" type="none"/>
          </a:ln>
        </p:spPr>
      </p:cxnSp>
      <p:cxnSp>
        <p:nvCxnSpPr>
          <p:cNvPr id="436" name="Google Shape;436;p22"/>
          <p:cNvCxnSpPr/>
          <p:nvPr/>
        </p:nvCxnSpPr>
        <p:spPr>
          <a:xfrm>
            <a:off x="6080188" y="3436750"/>
            <a:ext cx="6119561" cy="0"/>
          </a:xfrm>
          <a:prstGeom prst="straightConnector1">
            <a:avLst/>
          </a:prstGeom>
          <a:noFill/>
          <a:ln cap="flat" cmpd="sng" w="12700">
            <a:solidFill>
              <a:schemeClr val="lt1">
                <a:alpha val="20784"/>
              </a:schemeClr>
            </a:solidFill>
            <a:prstDash val="solid"/>
            <a:miter lim="800000"/>
            <a:headEnd len="sm" w="sm" type="none"/>
            <a:tailEnd len="sm" w="sm" type="none"/>
          </a:ln>
        </p:spPr>
      </p:cxnSp>
      <p:sp>
        <p:nvSpPr>
          <p:cNvPr id="437" name="Google Shape;437;p22"/>
          <p:cNvSpPr/>
          <p:nvPr/>
        </p:nvSpPr>
        <p:spPr>
          <a:xfrm rot="2700000">
            <a:off x="831659" y="2963380"/>
            <a:ext cx="959815" cy="959814"/>
          </a:xfrm>
          <a:prstGeom prst="roundRect">
            <a:avLst>
              <a:gd fmla="val 26116" name="adj"/>
            </a:avLst>
          </a:prstGeom>
          <a:solidFill>
            <a:srgbClr val="383548"/>
          </a:solidFill>
          <a:ln cap="flat" cmpd="dbl" w="63500">
            <a:solidFill>
              <a:schemeClr val="accent1">
                <a:alpha val="65882"/>
              </a:schemeClr>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38" name="Google Shape;438;p22"/>
          <p:cNvSpPr/>
          <p:nvPr/>
        </p:nvSpPr>
        <p:spPr>
          <a:xfrm rot="2700000">
            <a:off x="2264024" y="2963380"/>
            <a:ext cx="959815" cy="959814"/>
          </a:xfrm>
          <a:prstGeom prst="roundRect">
            <a:avLst>
              <a:gd fmla="val 26116" name="adj"/>
            </a:avLst>
          </a:prstGeom>
          <a:solidFill>
            <a:srgbClr val="383548"/>
          </a:solidFill>
          <a:ln cap="flat" cmpd="dbl" w="63500">
            <a:solidFill>
              <a:srgbClr val="3DCD9F">
                <a:alpha val="65882"/>
              </a:srgbClr>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39" name="Google Shape;439;p22"/>
          <p:cNvSpPr/>
          <p:nvPr/>
        </p:nvSpPr>
        <p:spPr>
          <a:xfrm rot="2700000">
            <a:off x="3716639" y="2963379"/>
            <a:ext cx="959815" cy="959814"/>
          </a:xfrm>
          <a:prstGeom prst="roundRect">
            <a:avLst>
              <a:gd fmla="val 26116" name="adj"/>
            </a:avLst>
          </a:prstGeom>
          <a:solidFill>
            <a:srgbClr val="383548"/>
          </a:solidFill>
          <a:ln cap="flat" cmpd="dbl" w="63500">
            <a:solidFill>
              <a:schemeClr val="accent1">
                <a:alpha val="65882"/>
              </a:schemeClr>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40" name="Google Shape;440;p22"/>
          <p:cNvSpPr/>
          <p:nvPr/>
        </p:nvSpPr>
        <p:spPr>
          <a:xfrm rot="2700000">
            <a:off x="5233894" y="2963381"/>
            <a:ext cx="959815" cy="959814"/>
          </a:xfrm>
          <a:prstGeom prst="roundRect">
            <a:avLst>
              <a:gd fmla="val 26116" name="adj"/>
            </a:avLst>
          </a:prstGeom>
          <a:solidFill>
            <a:srgbClr val="383548"/>
          </a:solidFill>
          <a:ln cap="flat" cmpd="dbl" w="63500">
            <a:solidFill>
              <a:srgbClr val="3DCD9F">
                <a:alpha val="65882"/>
              </a:srgbClr>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41" name="Google Shape;441;p22"/>
          <p:cNvSpPr/>
          <p:nvPr/>
        </p:nvSpPr>
        <p:spPr>
          <a:xfrm rot="2700000">
            <a:off x="6713838" y="2945770"/>
            <a:ext cx="959815" cy="959814"/>
          </a:xfrm>
          <a:prstGeom prst="roundRect">
            <a:avLst>
              <a:gd fmla="val 26116" name="adj"/>
            </a:avLst>
          </a:prstGeom>
          <a:solidFill>
            <a:srgbClr val="383548"/>
          </a:solidFill>
          <a:ln cap="flat" cmpd="dbl" w="63500">
            <a:solidFill>
              <a:schemeClr val="accent1">
                <a:alpha val="65882"/>
              </a:schemeClr>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42" name="Google Shape;442;p22"/>
          <p:cNvSpPr/>
          <p:nvPr/>
        </p:nvSpPr>
        <p:spPr>
          <a:xfrm rot="2700000">
            <a:off x="8316342" y="2945771"/>
            <a:ext cx="959815" cy="959814"/>
          </a:xfrm>
          <a:prstGeom prst="roundRect">
            <a:avLst>
              <a:gd fmla="val 26116" name="adj"/>
            </a:avLst>
          </a:prstGeom>
          <a:solidFill>
            <a:srgbClr val="383548"/>
          </a:solidFill>
          <a:ln cap="flat" cmpd="dbl" w="63500">
            <a:solidFill>
              <a:srgbClr val="3DCD9F">
                <a:alpha val="65882"/>
              </a:srgbClr>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43" name="Google Shape;443;p22"/>
          <p:cNvSpPr/>
          <p:nvPr/>
        </p:nvSpPr>
        <p:spPr>
          <a:xfrm rot="2700000">
            <a:off x="9768957" y="2963381"/>
            <a:ext cx="959815" cy="959814"/>
          </a:xfrm>
          <a:prstGeom prst="roundRect">
            <a:avLst>
              <a:gd fmla="val 26116" name="adj"/>
            </a:avLst>
          </a:prstGeom>
          <a:solidFill>
            <a:srgbClr val="383548"/>
          </a:solidFill>
          <a:ln cap="flat" cmpd="dbl" w="63500">
            <a:solidFill>
              <a:schemeClr val="accent1">
                <a:alpha val="65882"/>
              </a:schemeClr>
            </a:solidFill>
            <a:prstDash val="solid"/>
            <a:miter lim="800000"/>
            <a:headEnd len="sm" w="sm" type="none"/>
            <a:tailEnd len="sm" w="sm" type="none"/>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444" name="Google Shape;444;p22"/>
          <p:cNvSpPr txBox="1"/>
          <p:nvPr/>
        </p:nvSpPr>
        <p:spPr>
          <a:xfrm>
            <a:off x="4216621" y="322484"/>
            <a:ext cx="3773790"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600"/>
              <a:buFont typeface="Century Gothic"/>
              <a:buNone/>
            </a:pPr>
            <a:r>
              <a:rPr b="0" i="0" lang="en-IN" sz="2600" u="none" cap="none" strike="noStrike">
                <a:solidFill>
                  <a:srgbClr val="FFFFFF"/>
                </a:solidFill>
                <a:latin typeface="Century Gothic"/>
                <a:ea typeface="Century Gothic"/>
                <a:cs typeface="Century Gothic"/>
                <a:sym typeface="Century Gothic"/>
              </a:rPr>
              <a:t>Steps in preprocessing</a:t>
            </a:r>
            <a:endParaRPr/>
          </a:p>
        </p:txBody>
      </p:sp>
      <p:sp>
        <p:nvSpPr>
          <p:cNvPr id="445" name="Google Shape;445;p22"/>
          <p:cNvSpPr txBox="1"/>
          <p:nvPr/>
        </p:nvSpPr>
        <p:spPr>
          <a:xfrm>
            <a:off x="1117573" y="3288298"/>
            <a:ext cx="41549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C76A"/>
              </a:buClr>
              <a:buSzPts val="1600"/>
              <a:buFont typeface="Century Gothic"/>
              <a:buNone/>
            </a:pPr>
            <a:r>
              <a:rPr b="1" i="0" lang="en-IN" sz="1600" u="none" cap="none" strike="noStrike">
                <a:solidFill>
                  <a:srgbClr val="7FC76A"/>
                </a:solidFill>
                <a:latin typeface="Century Gothic"/>
                <a:ea typeface="Century Gothic"/>
                <a:cs typeface="Century Gothic"/>
                <a:sym typeface="Century Gothic"/>
              </a:rPr>
              <a:t>01</a:t>
            </a:r>
            <a:endParaRPr/>
          </a:p>
        </p:txBody>
      </p:sp>
      <p:sp>
        <p:nvSpPr>
          <p:cNvPr id="446" name="Google Shape;446;p22"/>
          <p:cNvSpPr txBox="1"/>
          <p:nvPr/>
        </p:nvSpPr>
        <p:spPr>
          <a:xfrm>
            <a:off x="5503367" y="3288298"/>
            <a:ext cx="41549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DCD9F"/>
              </a:buClr>
              <a:buSzPts val="1600"/>
              <a:buFont typeface="Century Gothic"/>
              <a:buNone/>
            </a:pPr>
            <a:r>
              <a:rPr b="1" i="0" lang="en-IN" sz="1600" u="none" cap="none" strike="noStrike">
                <a:solidFill>
                  <a:srgbClr val="3DCD9F"/>
                </a:solidFill>
                <a:latin typeface="Century Gothic"/>
                <a:ea typeface="Century Gothic"/>
                <a:cs typeface="Century Gothic"/>
                <a:sym typeface="Century Gothic"/>
              </a:rPr>
              <a:t>02</a:t>
            </a:r>
            <a:endParaRPr/>
          </a:p>
        </p:txBody>
      </p:sp>
      <p:sp>
        <p:nvSpPr>
          <p:cNvPr id="447" name="Google Shape;447;p22"/>
          <p:cNvSpPr txBox="1"/>
          <p:nvPr/>
        </p:nvSpPr>
        <p:spPr>
          <a:xfrm>
            <a:off x="10041114" y="3274009"/>
            <a:ext cx="41549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C76A"/>
              </a:buClr>
              <a:buSzPts val="1600"/>
              <a:buFont typeface="Century Gothic"/>
              <a:buNone/>
            </a:pPr>
            <a:r>
              <a:rPr b="1" i="0" lang="en-IN" sz="1600" u="none" cap="none" strike="noStrike">
                <a:solidFill>
                  <a:srgbClr val="7FC76A"/>
                </a:solidFill>
                <a:latin typeface="Century Gothic"/>
                <a:ea typeface="Century Gothic"/>
                <a:cs typeface="Century Gothic"/>
                <a:sym typeface="Century Gothic"/>
              </a:rPr>
              <a:t>03</a:t>
            </a:r>
            <a:endParaRPr/>
          </a:p>
        </p:txBody>
      </p:sp>
      <p:sp>
        <p:nvSpPr>
          <p:cNvPr id="448" name="Google Shape;448;p22"/>
          <p:cNvSpPr txBox="1"/>
          <p:nvPr/>
        </p:nvSpPr>
        <p:spPr>
          <a:xfrm>
            <a:off x="632875" y="1706353"/>
            <a:ext cx="259347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Bandpass Filtering:</a:t>
            </a:r>
            <a:endParaRPr/>
          </a:p>
          <a:p>
            <a:pPr indent="0" lvl="0" marL="0" marR="0" rtl="0" algn="l">
              <a:spcBef>
                <a:spcPts val="0"/>
              </a:spcBef>
              <a:spcAft>
                <a:spcPts val="0"/>
              </a:spcAft>
              <a:buNone/>
            </a:pPr>
            <a:r>
              <a:rPr lang="en-IN" sz="1800">
                <a:solidFill>
                  <a:schemeClr val="lt1"/>
                </a:solidFill>
                <a:latin typeface="Calibri"/>
                <a:ea typeface="Calibri"/>
                <a:cs typeface="Calibri"/>
                <a:sym typeface="Calibri"/>
              </a:rPr>
              <a:t>Butterworth BP filter with passband 1-40 Hz </a:t>
            </a:r>
            <a:endParaRPr/>
          </a:p>
        </p:txBody>
      </p:sp>
      <p:sp>
        <p:nvSpPr>
          <p:cNvPr id="449" name="Google Shape;449;p22"/>
          <p:cNvSpPr txBox="1"/>
          <p:nvPr/>
        </p:nvSpPr>
        <p:spPr>
          <a:xfrm>
            <a:off x="4719315" y="4331429"/>
            <a:ext cx="318946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Data Slicing:</a:t>
            </a:r>
            <a:endParaRPr/>
          </a:p>
          <a:p>
            <a:pPr indent="0" lvl="0" marL="0" marR="0" rtl="0" algn="l">
              <a:spcBef>
                <a:spcPts val="0"/>
              </a:spcBef>
              <a:spcAft>
                <a:spcPts val="0"/>
              </a:spcAft>
              <a:buNone/>
            </a:pPr>
            <a:r>
              <a:rPr lang="en-IN" sz="1800">
                <a:solidFill>
                  <a:schemeClr val="lt1"/>
                </a:solidFill>
                <a:latin typeface="Calibri"/>
                <a:ea typeface="Calibri"/>
                <a:cs typeface="Calibri"/>
                <a:sym typeface="Calibri"/>
              </a:rPr>
              <a:t>Timepoints were extracted according to feedback response </a:t>
            </a:r>
            <a:endParaRPr/>
          </a:p>
        </p:txBody>
      </p:sp>
      <p:sp>
        <p:nvSpPr>
          <p:cNvPr id="450" name="Google Shape;450;p22"/>
          <p:cNvSpPr txBox="1"/>
          <p:nvPr/>
        </p:nvSpPr>
        <p:spPr>
          <a:xfrm>
            <a:off x="8965657" y="1634308"/>
            <a:ext cx="275880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Down sampling:</a:t>
            </a:r>
            <a:endParaRPr/>
          </a:p>
          <a:p>
            <a:pPr indent="0" lvl="0" marL="0" marR="0" rtl="0" algn="l">
              <a:spcBef>
                <a:spcPts val="0"/>
              </a:spcBef>
              <a:spcAft>
                <a:spcPts val="0"/>
              </a:spcAft>
              <a:buNone/>
            </a:pPr>
            <a:r>
              <a:rPr lang="en-IN" sz="1800">
                <a:solidFill>
                  <a:schemeClr val="lt1"/>
                </a:solidFill>
                <a:latin typeface="Calibri"/>
                <a:ea typeface="Calibri"/>
                <a:cs typeface="Calibri"/>
                <a:sym typeface="Calibri"/>
              </a:rPr>
              <a:t>Data was down sampled from 200 to 128 Hz</a:t>
            </a:r>
            <a:endParaRPr/>
          </a:p>
        </p:txBody>
      </p:sp>
      <p:pic>
        <p:nvPicPr>
          <p:cNvPr id="451" name="Google Shape;451;p22"/>
          <p:cNvPicPr preferRelativeResize="0"/>
          <p:nvPr/>
        </p:nvPicPr>
        <p:blipFill rotWithShape="1">
          <a:blip r:embed="rId3">
            <a:alphaModFix/>
          </a:blip>
          <a:srcRect b="8734" l="10023" r="7962" t="8204"/>
          <a:stretch/>
        </p:blipFill>
        <p:spPr>
          <a:xfrm>
            <a:off x="168726" y="2764594"/>
            <a:ext cx="5374153" cy="3628438"/>
          </a:xfrm>
          <a:prstGeom prst="rect">
            <a:avLst/>
          </a:prstGeom>
          <a:noFill/>
          <a:ln>
            <a:noFill/>
          </a:ln>
        </p:spPr>
      </p:pic>
      <p:pic>
        <p:nvPicPr>
          <p:cNvPr id="452" name="Google Shape;452;p22"/>
          <p:cNvPicPr preferRelativeResize="0"/>
          <p:nvPr/>
        </p:nvPicPr>
        <p:blipFill rotWithShape="1">
          <a:blip r:embed="rId4">
            <a:alphaModFix/>
          </a:blip>
          <a:srcRect b="8307" l="8712" r="7710" t="9568"/>
          <a:stretch/>
        </p:blipFill>
        <p:spPr>
          <a:xfrm>
            <a:off x="6540847" y="2764608"/>
            <a:ext cx="5538929" cy="3628424"/>
          </a:xfrm>
          <a:prstGeom prst="rect">
            <a:avLst/>
          </a:prstGeom>
          <a:noFill/>
          <a:ln>
            <a:noFill/>
          </a:ln>
        </p:spPr>
      </p:pic>
      <p:pic>
        <p:nvPicPr>
          <p:cNvPr id="453" name="Google Shape;453;p22"/>
          <p:cNvPicPr preferRelativeResize="0"/>
          <p:nvPr/>
        </p:nvPicPr>
        <p:blipFill rotWithShape="1">
          <a:blip r:embed="rId5">
            <a:alphaModFix/>
          </a:blip>
          <a:srcRect b="8530" l="8371" r="6216" t="8873"/>
          <a:stretch/>
        </p:blipFill>
        <p:spPr>
          <a:xfrm>
            <a:off x="698097" y="0"/>
            <a:ext cx="10617862" cy="6845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48"/>
                                        </p:tgtEl>
                                        <p:attrNameLst>
                                          <p:attrName>style.visibility</p:attrName>
                                        </p:attrNameLst>
                                      </p:cBhvr>
                                      <p:to>
                                        <p:strVal val="visible"/>
                                      </p:to>
                                    </p:set>
                                    <p:anim calcmode="lin" valueType="num">
                                      <p:cBhvr additive="base">
                                        <p:cTn dur="500"/>
                                        <p:tgtEl>
                                          <p:spTgt spid="4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500"/>
                                        <p:tgtEl>
                                          <p:spTgt spid="4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500"/>
                                        <p:tgtEl>
                                          <p:spTgt spid="4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37"/>
                                        </p:tgtEl>
                                      </p:cBhvr>
                                    </p:animEffect>
                                    <p:set>
                                      <p:cBhvr>
                                        <p:cTn dur="1" fill="hold">
                                          <p:stCondLst>
                                            <p:cond delay="500"/>
                                          </p:stCondLst>
                                        </p:cTn>
                                        <p:tgtEl>
                                          <p:spTgt spid="4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8"/>
                                        </p:tgtEl>
                                      </p:cBhvr>
                                    </p:animEffect>
                                    <p:set>
                                      <p:cBhvr>
                                        <p:cTn dur="1" fill="hold">
                                          <p:stCondLst>
                                            <p:cond delay="500"/>
                                          </p:stCondLst>
                                        </p:cTn>
                                        <p:tgtEl>
                                          <p:spTgt spid="4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9"/>
                                        </p:tgtEl>
                                      </p:cBhvr>
                                    </p:animEffect>
                                    <p:set>
                                      <p:cBhvr>
                                        <p:cTn dur="1" fill="hold">
                                          <p:stCondLst>
                                            <p:cond delay="500"/>
                                          </p:stCondLst>
                                        </p:cTn>
                                        <p:tgtEl>
                                          <p:spTgt spid="4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6"/>
                                        </p:tgtEl>
                                      </p:cBhvr>
                                    </p:animEffect>
                                    <p:set>
                                      <p:cBhvr>
                                        <p:cTn dur="1" fill="hold">
                                          <p:stCondLst>
                                            <p:cond delay="500"/>
                                          </p:stCondLst>
                                        </p:cTn>
                                        <p:tgtEl>
                                          <p:spTgt spid="4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0"/>
                                        </p:tgtEl>
                                      </p:cBhvr>
                                    </p:animEffect>
                                    <p:set>
                                      <p:cBhvr>
                                        <p:cTn dur="1" fill="hold">
                                          <p:stCondLst>
                                            <p:cond delay="500"/>
                                          </p:stCondLst>
                                        </p:cTn>
                                        <p:tgtEl>
                                          <p:spTgt spid="4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5"/>
                                        </p:tgtEl>
                                      </p:cBhvr>
                                    </p:animEffect>
                                    <p:set>
                                      <p:cBhvr>
                                        <p:cTn dur="1" fill="hold">
                                          <p:stCondLst>
                                            <p:cond delay="500"/>
                                          </p:stCondLst>
                                        </p:cTn>
                                        <p:tgtEl>
                                          <p:spTgt spid="4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1"/>
                                        </p:tgtEl>
                                      </p:cBhvr>
                                    </p:animEffect>
                                    <p:set>
                                      <p:cBhvr>
                                        <p:cTn dur="1" fill="hold">
                                          <p:stCondLst>
                                            <p:cond delay="500"/>
                                          </p:stCondLst>
                                        </p:cTn>
                                        <p:tgtEl>
                                          <p:spTgt spid="4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2"/>
                                        </p:tgtEl>
                                      </p:cBhvr>
                                    </p:animEffect>
                                    <p:set>
                                      <p:cBhvr>
                                        <p:cTn dur="1" fill="hold">
                                          <p:stCondLst>
                                            <p:cond delay="500"/>
                                          </p:stCondLst>
                                        </p:cTn>
                                        <p:tgtEl>
                                          <p:spTgt spid="4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7"/>
                                        </p:tgtEl>
                                      </p:cBhvr>
                                    </p:animEffect>
                                    <p:set>
                                      <p:cBhvr>
                                        <p:cTn dur="1" fill="hold">
                                          <p:stCondLst>
                                            <p:cond delay="500"/>
                                          </p:stCondLst>
                                        </p:cTn>
                                        <p:tgtEl>
                                          <p:spTgt spid="4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43"/>
                                        </p:tgtEl>
                                      </p:cBhvr>
                                    </p:animEffect>
                                    <p:set>
                                      <p:cBhvr>
                                        <p:cTn dur="1" fill="hold">
                                          <p:stCondLst>
                                            <p:cond delay="500"/>
                                          </p:stCondLst>
                                        </p:cTn>
                                        <p:tgtEl>
                                          <p:spTgt spid="4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par>
                                <p:cTn fill="hold" nodeType="withEffect" presetClass="exit" presetID="10" presetSubtype="0">
                                  <p:stCondLst>
                                    <p:cond delay="0"/>
                                  </p:stCondLst>
                                  <p:childTnLst>
                                    <p:animEffect filter="fade" transition="out">
                                      <p:cBhvr>
                                        <p:cTn dur="500"/>
                                        <p:tgtEl>
                                          <p:spTgt spid="449"/>
                                        </p:tgtEl>
                                      </p:cBhvr>
                                    </p:animEffect>
                                    <p:set>
                                      <p:cBhvr>
                                        <p:cTn dur="1" fill="hold">
                                          <p:stCondLst>
                                            <p:cond delay="500"/>
                                          </p:stCondLst>
                                        </p:cTn>
                                        <p:tgtEl>
                                          <p:spTgt spid="4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3"/>
                                        </p:tgtEl>
                                      </p:cBhvr>
                                    </p:animEffect>
                                    <p:set>
                                      <p:cBhvr>
                                        <p:cTn dur="1" fill="hold">
                                          <p:stCondLst>
                                            <p:cond delay="1000"/>
                                          </p:stCondLst>
                                        </p:cTn>
                                        <p:tgtEl>
                                          <p:spTgt spid="4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23"/>
          <p:cNvPicPr preferRelativeResize="0"/>
          <p:nvPr/>
        </p:nvPicPr>
        <p:blipFill rotWithShape="1">
          <a:blip r:embed="rId3">
            <a:alphaModFix/>
          </a:blip>
          <a:srcRect b="0" l="0" r="0" t="0"/>
          <a:stretch/>
        </p:blipFill>
        <p:spPr>
          <a:xfrm>
            <a:off x="0" y="162110"/>
            <a:ext cx="6155795" cy="3923930"/>
          </a:xfrm>
          <a:prstGeom prst="rect">
            <a:avLst/>
          </a:prstGeom>
          <a:noFill/>
          <a:ln>
            <a:noFill/>
          </a:ln>
        </p:spPr>
      </p:pic>
      <p:pic>
        <p:nvPicPr>
          <p:cNvPr id="459" name="Google Shape;459;p23"/>
          <p:cNvPicPr preferRelativeResize="0"/>
          <p:nvPr/>
        </p:nvPicPr>
        <p:blipFill rotWithShape="1">
          <a:blip r:embed="rId4">
            <a:alphaModFix/>
          </a:blip>
          <a:srcRect b="0" l="0" r="0" t="0"/>
          <a:stretch/>
        </p:blipFill>
        <p:spPr>
          <a:xfrm>
            <a:off x="6561985" y="162110"/>
            <a:ext cx="5190849" cy="3923930"/>
          </a:xfrm>
          <a:prstGeom prst="rect">
            <a:avLst/>
          </a:prstGeom>
          <a:noFill/>
          <a:ln>
            <a:noFill/>
          </a:ln>
        </p:spPr>
      </p:pic>
      <p:pic>
        <p:nvPicPr>
          <p:cNvPr id="460" name="Google Shape;460;p23"/>
          <p:cNvPicPr preferRelativeResize="0"/>
          <p:nvPr/>
        </p:nvPicPr>
        <p:blipFill rotWithShape="1">
          <a:blip r:embed="rId5">
            <a:alphaModFix/>
          </a:blip>
          <a:srcRect b="0" l="0" r="0" t="0"/>
          <a:stretch/>
        </p:blipFill>
        <p:spPr>
          <a:xfrm>
            <a:off x="3077897" y="2647765"/>
            <a:ext cx="5743575" cy="404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4"/>
          <p:cNvSpPr txBox="1"/>
          <p:nvPr/>
        </p:nvSpPr>
        <p:spPr>
          <a:xfrm>
            <a:off x="1331650" y="739039"/>
            <a:ext cx="466077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chemeClr val="lt1"/>
                </a:solidFill>
                <a:latin typeface="Oxygen"/>
                <a:ea typeface="Oxygen"/>
                <a:cs typeface="Oxygen"/>
                <a:sym typeface="Oxygen"/>
              </a:rPr>
              <a:t>Deep Learning Model</a:t>
            </a:r>
            <a:endParaRPr/>
          </a:p>
        </p:txBody>
      </p:sp>
      <p:sp>
        <p:nvSpPr>
          <p:cNvPr id="466" name="Google Shape;466;p24"/>
          <p:cNvSpPr txBox="1"/>
          <p:nvPr/>
        </p:nvSpPr>
        <p:spPr>
          <a:xfrm>
            <a:off x="506443" y="1610034"/>
            <a:ext cx="5122415"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Oxygen"/>
                <a:ea typeface="Oxygen"/>
                <a:cs typeface="Oxygen"/>
                <a:sym typeface="Oxygen"/>
              </a:rPr>
              <a:t>We have designed a 15-layer Convolutional Neural network model for feature extraction and classification</a:t>
            </a:r>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Oxygen"/>
                <a:ea typeface="Oxygen"/>
                <a:cs typeface="Oxygen"/>
                <a:sym typeface="Oxygen"/>
              </a:rPr>
              <a:t>The model is influenced by the work of EEGNET by Lawhern, Vernon J et al. “EEGNet: a Compact Convolutional Neural Network for EEG-Based Brain–computer Interfaces.” Journal of Neural Engineering 15.5 (2018): 056013. Crossref. Web.</a:t>
            </a:r>
            <a:endParaRPr sz="1800">
              <a:solidFill>
                <a:schemeClr val="lt1"/>
              </a:solidFill>
              <a:latin typeface="Oxygen"/>
              <a:ea typeface="Oxygen"/>
              <a:cs typeface="Oxygen"/>
              <a:sym typeface="Oxygen"/>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Oxygen"/>
                <a:ea typeface="Oxygen"/>
                <a:cs typeface="Oxygen"/>
                <a:sym typeface="Oxygen"/>
              </a:rPr>
              <a:t>Similar to this paper, we have employed the use of depth wise and separable convolutions operations.</a:t>
            </a:r>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Oxygen"/>
                <a:ea typeface="Oxygen"/>
                <a:cs typeface="Oxygen"/>
                <a:sym typeface="Oxygen"/>
              </a:rPr>
              <a:t>The model takes as input a batch of 100 samples each of size TxC where T = timepoints, C = Channels</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Oxygen"/>
              <a:ea typeface="Oxygen"/>
              <a:cs typeface="Oxygen"/>
              <a:sym typeface="Oxygen"/>
            </a:endParaRPr>
          </a:p>
        </p:txBody>
      </p:sp>
      <p:pic>
        <p:nvPicPr>
          <p:cNvPr id="467" name="Google Shape;467;p24"/>
          <p:cNvPicPr preferRelativeResize="0"/>
          <p:nvPr/>
        </p:nvPicPr>
        <p:blipFill rotWithShape="1">
          <a:blip r:embed="rId3">
            <a:alphaModFix/>
          </a:blip>
          <a:srcRect b="0" l="0" r="0" t="0"/>
          <a:stretch/>
        </p:blipFill>
        <p:spPr>
          <a:xfrm>
            <a:off x="5775019" y="337351"/>
            <a:ext cx="5910538" cy="5992427"/>
          </a:xfrm>
          <a:prstGeom prst="rect">
            <a:avLst/>
          </a:prstGeom>
          <a:noFill/>
          <a:ln>
            <a:noFill/>
          </a:ln>
        </p:spPr>
      </p:pic>
    </p:spTree>
  </p:cSld>
  <p:clrMapOvr>
    <a:masterClrMapping/>
  </p:clrMapOvr>
  <p:transition spd="slow" p14:dur="800">
    <p:circl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5"/>
          <p:cNvSpPr txBox="1"/>
          <p:nvPr/>
        </p:nvSpPr>
        <p:spPr>
          <a:xfrm>
            <a:off x="559293" y="474345"/>
            <a:ext cx="4785064" cy="646330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Oxygen"/>
                <a:ea typeface="Oxygen"/>
                <a:cs typeface="Oxygen"/>
                <a:sym typeface="Oxygen"/>
              </a:rPr>
              <a:t>Our decision to implement Depthwise and Separable convolutions was inspired by the fact that these convolution operations are similar to a normal convolution but require fewer parameters to train.</a:t>
            </a:r>
            <a:endParaRPr sz="1800">
              <a:solidFill>
                <a:schemeClr val="lt1"/>
              </a:solidFill>
              <a:latin typeface="Oxygen"/>
              <a:ea typeface="Oxygen"/>
              <a:cs typeface="Oxygen"/>
              <a:sym typeface="Oxygen"/>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Oxygen"/>
                <a:ea typeface="Oxygen"/>
                <a:cs typeface="Oxygen"/>
                <a:sym typeface="Oxygen"/>
              </a:rPr>
              <a:t>The use of Depthwise convolutions was similar to the process of spatial filtering in signal processing while Separable convolutions are similar to decoupling filters that help aggregate individual filters while combining optimal filters</a:t>
            </a:r>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Oxygen"/>
                <a:ea typeface="Oxygen"/>
                <a:cs typeface="Oxygen"/>
                <a:sym typeface="Oxygen"/>
              </a:rPr>
              <a:t>In our model, we first apply convolutional kernels as temporal filters of size (1,56) followed by bath normalization.</a:t>
            </a:r>
            <a:endParaRPr sz="1800">
              <a:solidFill>
                <a:schemeClr val="lt1"/>
              </a:solidFill>
              <a:latin typeface="Oxygen"/>
              <a:ea typeface="Oxygen"/>
              <a:cs typeface="Oxygen"/>
              <a:sym typeface="Oxygen"/>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Oxygen"/>
                <a:ea typeface="Oxygen"/>
                <a:cs typeface="Oxygen"/>
                <a:sym typeface="Oxygen"/>
              </a:rPr>
              <a:t>We then add a depthwise convolution layer of (56,1) for every channel. This is again followed by batch normalization</a:t>
            </a:r>
            <a:endParaRPr sz="1800">
              <a:solidFill>
                <a:schemeClr val="lt1"/>
              </a:solidFill>
              <a:latin typeface="Oxygen"/>
              <a:ea typeface="Oxygen"/>
              <a:cs typeface="Oxygen"/>
              <a:sym typeface="Oxygen"/>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Oxygen"/>
                <a:ea typeface="Oxygen"/>
                <a:cs typeface="Oxygen"/>
                <a:sym typeface="Oxygen"/>
              </a:rPr>
              <a:t>Further, we add a separable layer with kernel size of (1,8) to learn individual summaries of the features obtained and combine the outputs</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Oxygen"/>
              <a:ea typeface="Oxygen"/>
              <a:cs typeface="Oxygen"/>
              <a:sym typeface="Oxygen"/>
            </a:endParaRPr>
          </a:p>
        </p:txBody>
      </p:sp>
      <p:pic>
        <p:nvPicPr>
          <p:cNvPr id="473" name="Google Shape;473;p25"/>
          <p:cNvPicPr preferRelativeResize="0"/>
          <p:nvPr/>
        </p:nvPicPr>
        <p:blipFill rotWithShape="1">
          <a:blip r:embed="rId3">
            <a:alphaModFix/>
          </a:blip>
          <a:srcRect b="0" l="0" r="0" t="0"/>
          <a:stretch/>
        </p:blipFill>
        <p:spPr>
          <a:xfrm>
            <a:off x="8082148" y="257178"/>
            <a:ext cx="1749871" cy="1866529"/>
          </a:xfrm>
          <a:prstGeom prst="rect">
            <a:avLst/>
          </a:prstGeom>
          <a:noFill/>
          <a:ln>
            <a:noFill/>
          </a:ln>
        </p:spPr>
      </p:pic>
      <p:pic>
        <p:nvPicPr>
          <p:cNvPr id="474" name="Google Shape;474;p25"/>
          <p:cNvPicPr preferRelativeResize="0"/>
          <p:nvPr/>
        </p:nvPicPr>
        <p:blipFill rotWithShape="1">
          <a:blip r:embed="rId4">
            <a:alphaModFix/>
          </a:blip>
          <a:srcRect b="0" l="0" r="0" t="0"/>
          <a:stretch/>
        </p:blipFill>
        <p:spPr>
          <a:xfrm>
            <a:off x="5920436" y="4813259"/>
            <a:ext cx="6073297" cy="1857293"/>
          </a:xfrm>
          <a:prstGeom prst="rect">
            <a:avLst/>
          </a:prstGeom>
          <a:noFill/>
          <a:ln>
            <a:noFill/>
          </a:ln>
        </p:spPr>
      </p:pic>
      <p:pic>
        <p:nvPicPr>
          <p:cNvPr id="475" name="Google Shape;475;p25"/>
          <p:cNvPicPr preferRelativeResize="0"/>
          <p:nvPr/>
        </p:nvPicPr>
        <p:blipFill rotWithShape="1">
          <a:blip r:embed="rId5">
            <a:alphaModFix/>
          </a:blip>
          <a:srcRect b="0" l="0" r="0" t="0"/>
          <a:stretch/>
        </p:blipFill>
        <p:spPr>
          <a:xfrm>
            <a:off x="5920436" y="2375987"/>
            <a:ext cx="5911140" cy="2184992"/>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6"/>
          <p:cNvSpPr txBox="1"/>
          <p:nvPr/>
        </p:nvSpPr>
        <p:spPr>
          <a:xfrm>
            <a:off x="4954207" y="126033"/>
            <a:ext cx="6669890"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600"/>
              <a:buFont typeface="Arial"/>
              <a:buChar char="•"/>
            </a:pPr>
            <a:r>
              <a:rPr lang="en-IN" sz="1600">
                <a:solidFill>
                  <a:schemeClr val="lt1"/>
                </a:solidFill>
                <a:latin typeface="Oxygen"/>
                <a:ea typeface="Oxygen"/>
                <a:cs typeface="Oxygen"/>
                <a:sym typeface="Oxygen"/>
              </a:rPr>
              <a:t>This is then fed to a fully connected layer with a sigmoid activation that predicts whether the output is correct or incorrect</a:t>
            </a:r>
            <a:endParaRPr/>
          </a:p>
          <a:p>
            <a:pPr indent="-285750" lvl="0" marL="285750" marR="0" rtl="0" algn="l">
              <a:spcBef>
                <a:spcPts val="0"/>
              </a:spcBef>
              <a:spcAft>
                <a:spcPts val="0"/>
              </a:spcAft>
              <a:buClr>
                <a:schemeClr val="lt1"/>
              </a:buClr>
              <a:buSzPts val="1600"/>
              <a:buFont typeface="Arial"/>
              <a:buChar char="•"/>
            </a:pPr>
            <a:r>
              <a:rPr lang="en-IN" sz="1600">
                <a:solidFill>
                  <a:schemeClr val="lt1"/>
                </a:solidFill>
                <a:latin typeface="Oxygen"/>
                <a:ea typeface="Oxygen"/>
                <a:cs typeface="Oxygen"/>
                <a:sym typeface="Oxygen"/>
              </a:rPr>
              <a:t>The loss function selected was the Binary Cross entropy loss </a:t>
            </a:r>
            <a:endParaRPr sz="1600">
              <a:solidFill>
                <a:schemeClr val="lt1"/>
              </a:solidFill>
              <a:latin typeface="Oxygen"/>
              <a:ea typeface="Oxygen"/>
              <a:cs typeface="Oxygen"/>
              <a:sym typeface="Oxygen"/>
            </a:endParaRPr>
          </a:p>
          <a:p>
            <a:pPr indent="-285750" lvl="0" marL="285750" marR="0" rtl="0" algn="l">
              <a:spcBef>
                <a:spcPts val="0"/>
              </a:spcBef>
              <a:spcAft>
                <a:spcPts val="0"/>
              </a:spcAft>
              <a:buClr>
                <a:schemeClr val="lt1"/>
              </a:buClr>
              <a:buSzPts val="1600"/>
              <a:buFont typeface="Arial"/>
              <a:buChar char="•"/>
            </a:pPr>
            <a:r>
              <a:rPr lang="en-IN" sz="1600">
                <a:solidFill>
                  <a:schemeClr val="lt1"/>
                </a:solidFill>
                <a:latin typeface="Oxygen"/>
                <a:ea typeface="Oxygen"/>
                <a:cs typeface="Oxygen"/>
                <a:sym typeface="Oxygen"/>
              </a:rPr>
              <a:t>The optimizer used was Adam with weight decay with a learning rate of 0.001 and beta values (0.9,0.999) and weight decay of 0.01</a:t>
            </a:r>
            <a:endParaRPr sz="1600">
              <a:solidFill>
                <a:schemeClr val="lt1"/>
              </a:solidFill>
              <a:latin typeface="Oxygen"/>
              <a:ea typeface="Oxygen"/>
              <a:cs typeface="Oxygen"/>
              <a:sym typeface="Oxygen"/>
            </a:endParaRPr>
          </a:p>
        </p:txBody>
      </p:sp>
      <p:pic>
        <p:nvPicPr>
          <p:cNvPr id="481" name="Google Shape;481;p26"/>
          <p:cNvPicPr preferRelativeResize="0"/>
          <p:nvPr/>
        </p:nvPicPr>
        <p:blipFill rotWithShape="1">
          <a:blip r:embed="rId3">
            <a:alphaModFix/>
          </a:blip>
          <a:srcRect b="0" l="0" r="0" t="0"/>
          <a:stretch/>
        </p:blipFill>
        <p:spPr>
          <a:xfrm>
            <a:off x="299082" y="126033"/>
            <a:ext cx="4157510" cy="4054740"/>
          </a:xfrm>
          <a:prstGeom prst="rect">
            <a:avLst/>
          </a:prstGeom>
          <a:noFill/>
          <a:ln>
            <a:noFill/>
          </a:ln>
        </p:spPr>
      </p:pic>
      <p:pic>
        <p:nvPicPr>
          <p:cNvPr id="482" name="Google Shape;482;p26"/>
          <p:cNvPicPr preferRelativeResize="0"/>
          <p:nvPr/>
        </p:nvPicPr>
        <p:blipFill rotWithShape="1">
          <a:blip r:embed="rId4">
            <a:alphaModFix/>
          </a:blip>
          <a:srcRect b="0" l="0" r="0" t="0"/>
          <a:stretch/>
        </p:blipFill>
        <p:spPr>
          <a:xfrm>
            <a:off x="26522" y="4334614"/>
            <a:ext cx="12165477" cy="2523386"/>
          </a:xfrm>
          <a:prstGeom prst="rect">
            <a:avLst/>
          </a:prstGeom>
          <a:noFill/>
          <a:ln>
            <a:noFill/>
          </a:ln>
        </p:spPr>
      </p:pic>
      <p:sp>
        <p:nvSpPr>
          <p:cNvPr id="483" name="Google Shape;483;p26"/>
          <p:cNvSpPr txBox="1"/>
          <p:nvPr/>
        </p:nvSpPr>
        <p:spPr>
          <a:xfrm>
            <a:off x="4858436" y="3965282"/>
            <a:ext cx="63858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u="sng">
                <a:solidFill>
                  <a:schemeClr val="lt1"/>
                </a:solidFill>
                <a:latin typeface="Oxygen"/>
                <a:ea typeface="Oxygen"/>
                <a:cs typeface="Oxygen"/>
                <a:sym typeface="Oxygen"/>
              </a:rPr>
              <a:t>Left: Depthwise Convolution Bottom: Separable Convolution</a:t>
            </a:r>
            <a:endParaRPr/>
          </a:p>
        </p:txBody>
      </p:sp>
      <p:pic>
        <p:nvPicPr>
          <p:cNvPr id="484" name="Google Shape;484;p26"/>
          <p:cNvPicPr preferRelativeResize="0"/>
          <p:nvPr/>
        </p:nvPicPr>
        <p:blipFill rotWithShape="1">
          <a:blip r:embed="rId5">
            <a:alphaModFix/>
          </a:blip>
          <a:srcRect b="0" l="0" r="0" t="0"/>
          <a:stretch/>
        </p:blipFill>
        <p:spPr>
          <a:xfrm>
            <a:off x="5251467" y="1947460"/>
            <a:ext cx="6573590" cy="18101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descr="07" id="489" name="Google Shape;489;p27"/>
          <p:cNvPicPr preferRelativeResize="0"/>
          <p:nvPr/>
        </p:nvPicPr>
        <p:blipFill rotWithShape="1">
          <a:blip r:embed="rId3">
            <a:alphaModFix/>
          </a:blip>
          <a:srcRect b="0" l="0" r="0" t="0"/>
          <a:stretch/>
        </p:blipFill>
        <p:spPr>
          <a:xfrm>
            <a:off x="-6526" y="0"/>
            <a:ext cx="12203289" cy="6864350"/>
          </a:xfrm>
          <a:prstGeom prst="rect">
            <a:avLst/>
          </a:prstGeom>
          <a:noFill/>
          <a:ln>
            <a:noFill/>
          </a:ln>
        </p:spPr>
      </p:pic>
      <p:sp>
        <p:nvSpPr>
          <p:cNvPr id="490" name="Google Shape;490;p27"/>
          <p:cNvSpPr txBox="1"/>
          <p:nvPr/>
        </p:nvSpPr>
        <p:spPr>
          <a:xfrm>
            <a:off x="3847405" y="0"/>
            <a:ext cx="4248615"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5400"/>
              <a:buFont typeface="Oxygen"/>
              <a:buNone/>
            </a:pPr>
            <a:r>
              <a:rPr b="1" i="0" lang="en-IN" sz="5400" u="none" cap="none" strike="noStrike">
                <a:solidFill>
                  <a:srgbClr val="FFFFFF"/>
                </a:solidFill>
                <a:latin typeface="Oxygen"/>
                <a:ea typeface="Oxygen"/>
                <a:cs typeface="Oxygen"/>
                <a:sym typeface="Oxygen"/>
              </a:rPr>
              <a:t>Results</a:t>
            </a:r>
            <a:endParaRPr/>
          </a:p>
        </p:txBody>
      </p:sp>
      <p:sp>
        <p:nvSpPr>
          <p:cNvPr id="491" name="Google Shape;491;p27"/>
          <p:cNvSpPr txBox="1"/>
          <p:nvPr/>
        </p:nvSpPr>
        <p:spPr>
          <a:xfrm>
            <a:off x="1826989" y="4695825"/>
            <a:ext cx="8536257" cy="156966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a:solidFill>
                  <a:srgbClr val="002060"/>
                </a:solidFill>
                <a:latin typeface="Oxygen"/>
                <a:ea typeface="Oxygen"/>
                <a:cs typeface="Oxygen"/>
                <a:sym typeface="Oxygen"/>
              </a:rPr>
              <a:t>The model is displaying high variance on the test set compared to the training set and thus there is a reduction in AUC and accuracy. This is also because the test set contains unbalanced classes whose information was not given. This problem can be solved by retraining the model to fit the distribution on the test set or by simply collecting more data and training the algorithm again.</a:t>
            </a:r>
            <a:endParaRPr/>
          </a:p>
          <a:p>
            <a:pPr indent="0" lvl="0" marL="0" marR="0" rtl="0" algn="l">
              <a:spcBef>
                <a:spcPts val="0"/>
              </a:spcBef>
              <a:spcAft>
                <a:spcPts val="0"/>
              </a:spcAft>
              <a:buNone/>
            </a:pPr>
            <a:r>
              <a:rPr b="1" lang="en-IN" sz="1600">
                <a:solidFill>
                  <a:srgbClr val="002060"/>
                </a:solidFill>
                <a:latin typeface="Oxygen"/>
                <a:ea typeface="Oxygen"/>
                <a:cs typeface="Oxygen"/>
                <a:sym typeface="Oxygen"/>
              </a:rPr>
              <a:t>The code has been hosted with all files on </a:t>
            </a:r>
            <a:r>
              <a:rPr lang="en-IN" sz="1600" u="sng">
                <a:solidFill>
                  <a:schemeClr val="dk1"/>
                </a:solidFill>
                <a:latin typeface="Calibri"/>
                <a:ea typeface="Calibri"/>
                <a:cs typeface="Calibri"/>
                <a:sym typeface="Calibri"/>
                <a:hlinkClick r:id="rId4">
                  <a:extLst>
                    <a:ext uri="{A12FA001-AC4F-418D-AE19-62706E023703}">
                      <ahyp:hlinkClr val="tx"/>
                    </a:ext>
                  </a:extLst>
                </a:hlinkClick>
              </a:rPr>
              <a:t>https://github.com/adwaykanhere/FYP</a:t>
            </a:r>
            <a:endParaRPr b="1" sz="1600">
              <a:solidFill>
                <a:srgbClr val="002060"/>
              </a:solidFill>
              <a:latin typeface="Oxygen"/>
              <a:ea typeface="Oxygen"/>
              <a:cs typeface="Oxygen"/>
              <a:sym typeface="Oxygen"/>
            </a:endParaRPr>
          </a:p>
        </p:txBody>
      </p:sp>
      <p:sp>
        <p:nvSpPr>
          <p:cNvPr id="492" name="Google Shape;49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493" name="Google Shape;49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494" name="Google Shape;494;p27"/>
          <p:cNvGraphicFramePr/>
          <p:nvPr/>
        </p:nvGraphicFramePr>
        <p:xfrm>
          <a:off x="1826989" y="1170521"/>
          <a:ext cx="3000000" cy="3000000"/>
        </p:xfrm>
        <a:graphic>
          <a:graphicData uri="http://schemas.openxmlformats.org/drawingml/2006/table">
            <a:tbl>
              <a:tblPr>
                <a:noFill/>
                <a:tableStyleId>{44454521-42B0-4530-9AE7-D6675DDBD05C}</a:tableStyleId>
              </a:tblPr>
              <a:tblGrid>
                <a:gridCol w="1516375"/>
                <a:gridCol w="2449175"/>
                <a:gridCol w="2285350"/>
                <a:gridCol w="2285350"/>
              </a:tblGrid>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Metric</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Our Model Training Set N = 3180 Balanced</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Our Model Test Set    N = 3400 Unbalanced</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EEGNET Test Set N = 3400 Unbalanced </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AUC</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0.9457</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0.5743</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0.5274</a:t>
                      </a:r>
                      <a:endParaRPr b="1" i="0" sz="1800" u="none" cap="none" strike="noStrike">
                        <a:solidFill>
                          <a:srgbClr val="002060"/>
                        </a:solidFill>
                        <a:latin typeface="Calibri"/>
                        <a:ea typeface="Calibri"/>
                        <a:cs typeface="Calibri"/>
                        <a:sym typeface="Calibri"/>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Accuracy</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0.8781</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0.5794</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0.5283</a:t>
                      </a:r>
                      <a:endParaRPr b="1" i="0" sz="1800" u="none" cap="none" strike="noStrike">
                        <a:solidFill>
                          <a:srgbClr val="002060"/>
                        </a:solidFill>
                        <a:latin typeface="Calibri"/>
                        <a:ea typeface="Calibri"/>
                        <a:cs typeface="Calibri"/>
                        <a:sym typeface="Calibri"/>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F-measure</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0.8802</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0.6745</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0.5457</a:t>
                      </a:r>
                      <a:endParaRPr b="1" i="0" sz="1800" u="none" cap="none" strike="noStrike">
                        <a:solidFill>
                          <a:srgbClr val="002060"/>
                        </a:solidFill>
                        <a:latin typeface="Calibri"/>
                        <a:ea typeface="Calibri"/>
                        <a:cs typeface="Calibri"/>
                        <a:sym typeface="Calibri"/>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Precision</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0.9039</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0.7473</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0.5945</a:t>
                      </a:r>
                      <a:endParaRPr b="1" i="0" sz="1800" u="none" cap="none" strike="noStrike">
                        <a:solidFill>
                          <a:srgbClr val="002060"/>
                        </a:solidFill>
                        <a:latin typeface="Calibri"/>
                        <a:ea typeface="Calibri"/>
                        <a:cs typeface="Calibri"/>
                        <a:sym typeface="Calibri"/>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Recall</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0.8576</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0.6148</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0.5283</a:t>
                      </a:r>
                      <a:endParaRPr b="1" i="0" sz="1800" u="none" cap="none" strike="noStrike">
                        <a:solidFill>
                          <a:srgbClr val="002060"/>
                        </a:solidFill>
                        <a:latin typeface="Calibri"/>
                        <a:ea typeface="Calibri"/>
                        <a:cs typeface="Calibri"/>
                        <a:sym typeface="Calibri"/>
                      </a:endParaRPr>
                    </a:p>
                  </a:txBody>
                  <a:tcPr marT="0" marB="0" marR="68575" marL="68575">
                    <a:solidFill>
                      <a:srgbClr val="F3AB66"/>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07" id="499" name="Google Shape;499;p28"/>
          <p:cNvPicPr preferRelativeResize="0"/>
          <p:nvPr/>
        </p:nvPicPr>
        <p:blipFill rotWithShape="1">
          <a:blip r:embed="rId3">
            <a:alphaModFix/>
          </a:blip>
          <a:srcRect b="0" l="0" r="0" t="0"/>
          <a:stretch/>
        </p:blipFill>
        <p:spPr>
          <a:xfrm>
            <a:off x="-6526" y="0"/>
            <a:ext cx="12203289" cy="6864350"/>
          </a:xfrm>
          <a:prstGeom prst="rect">
            <a:avLst/>
          </a:prstGeom>
          <a:noFill/>
          <a:ln>
            <a:noFill/>
          </a:ln>
        </p:spPr>
      </p:pic>
      <p:sp>
        <p:nvSpPr>
          <p:cNvPr id="500" name="Google Shape;500;p28"/>
          <p:cNvSpPr txBox="1"/>
          <p:nvPr/>
        </p:nvSpPr>
        <p:spPr>
          <a:xfrm>
            <a:off x="3847405" y="0"/>
            <a:ext cx="4248615"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5400"/>
              <a:buFont typeface="Oxygen"/>
              <a:buNone/>
            </a:pPr>
            <a:r>
              <a:rPr b="1" i="0" lang="en-IN" sz="5400" u="none" cap="none" strike="noStrike">
                <a:solidFill>
                  <a:srgbClr val="FFFFFF"/>
                </a:solidFill>
                <a:latin typeface="Oxygen"/>
                <a:ea typeface="Oxygen"/>
                <a:cs typeface="Oxygen"/>
                <a:sym typeface="Oxygen"/>
              </a:rPr>
              <a:t>Results</a:t>
            </a:r>
            <a:endParaRPr/>
          </a:p>
        </p:txBody>
      </p:sp>
      <p:sp>
        <p:nvSpPr>
          <p:cNvPr id="501" name="Google Shape;50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502" name="Google Shape;50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03" name="Google Shape;503;p28"/>
          <p:cNvPicPr preferRelativeResize="0"/>
          <p:nvPr/>
        </p:nvPicPr>
        <p:blipFill rotWithShape="1">
          <a:blip r:embed="rId4">
            <a:alphaModFix/>
          </a:blip>
          <a:srcRect b="0" l="0" r="0" t="0"/>
          <a:stretch/>
        </p:blipFill>
        <p:spPr>
          <a:xfrm>
            <a:off x="6951909" y="3403095"/>
            <a:ext cx="4771541" cy="3181027"/>
          </a:xfrm>
          <a:prstGeom prst="rect">
            <a:avLst/>
          </a:prstGeom>
          <a:noFill/>
          <a:ln>
            <a:noFill/>
          </a:ln>
        </p:spPr>
      </p:pic>
      <p:pic>
        <p:nvPicPr>
          <p:cNvPr id="504" name="Google Shape;504;p28"/>
          <p:cNvPicPr preferRelativeResize="0"/>
          <p:nvPr/>
        </p:nvPicPr>
        <p:blipFill rotWithShape="1">
          <a:blip r:embed="rId5">
            <a:alphaModFix/>
          </a:blip>
          <a:srcRect b="0" l="0" r="0" t="0"/>
          <a:stretch/>
        </p:blipFill>
        <p:spPr>
          <a:xfrm>
            <a:off x="468550" y="3429000"/>
            <a:ext cx="4693829" cy="3129219"/>
          </a:xfrm>
          <a:prstGeom prst="rect">
            <a:avLst/>
          </a:prstGeom>
          <a:noFill/>
          <a:ln>
            <a:noFill/>
          </a:ln>
        </p:spPr>
      </p:pic>
      <p:graphicFrame>
        <p:nvGraphicFramePr>
          <p:cNvPr id="505" name="Google Shape;505;p28"/>
          <p:cNvGraphicFramePr/>
          <p:nvPr/>
        </p:nvGraphicFramePr>
        <p:xfrm>
          <a:off x="1703587" y="136525"/>
          <a:ext cx="3000000" cy="3000000"/>
        </p:xfrm>
        <a:graphic>
          <a:graphicData uri="http://schemas.openxmlformats.org/drawingml/2006/table">
            <a:tbl>
              <a:tblPr>
                <a:noFill/>
                <a:tableStyleId>{44454521-42B0-4530-9AE7-D6675DDBD05C}</a:tableStyleId>
              </a:tblPr>
              <a:tblGrid>
                <a:gridCol w="1516375"/>
                <a:gridCol w="2449175"/>
                <a:gridCol w="2285350"/>
                <a:gridCol w="2285350"/>
              </a:tblGrid>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Metric</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Our Model Training Set N = 3180 Balanced</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Our Model Test Set    N = 3400 Unbalanced</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EEGNET Test Set N = 3400 Unbalanced </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AUC</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0.9457</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0.5743</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0.5274</a:t>
                      </a:r>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Accuracy</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0.8781</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0.5794</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0.5283</a:t>
                      </a:r>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F-measure</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0.8802</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0.6745</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0.5457</a:t>
                      </a:r>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Precision</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0.9039</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0.7473</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0.5945</a:t>
                      </a:r>
                      <a:endParaRPr/>
                    </a:p>
                  </a:txBody>
                  <a:tcPr marT="0" marB="0" marR="68575" marL="68575">
                    <a:solidFill>
                      <a:srgbClr val="F3AB66"/>
                    </a:solidFill>
                  </a:tcPr>
                </a:tc>
              </a:tr>
              <a:tr h="457350">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Recall</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0.8576</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lang="en-IN" sz="1800" u="none" cap="none" strike="noStrike">
                          <a:solidFill>
                            <a:srgbClr val="002060"/>
                          </a:solidFill>
                          <a:latin typeface="Calibri"/>
                          <a:ea typeface="Calibri"/>
                          <a:cs typeface="Calibri"/>
                          <a:sym typeface="Calibri"/>
                        </a:rPr>
                        <a:t>0.6148</a:t>
                      </a:r>
                      <a:endParaRPr b="1" sz="1800" u="none" cap="none" strike="noStrike">
                        <a:solidFill>
                          <a:srgbClr val="002060"/>
                        </a:solidFill>
                        <a:latin typeface="Calibri"/>
                        <a:ea typeface="Calibri"/>
                        <a:cs typeface="Calibri"/>
                        <a:sym typeface="Calibri"/>
                      </a:endParaRPr>
                    </a:p>
                  </a:txBody>
                  <a:tcPr marT="0" marB="0" marR="68575" marL="68575">
                    <a:solidFill>
                      <a:srgbClr val="F3AB66"/>
                    </a:solidFill>
                  </a:tcPr>
                </a:tc>
                <a:tc>
                  <a:txBody>
                    <a:bodyPr/>
                    <a:lstStyle/>
                    <a:p>
                      <a:pPr indent="0" lvl="0" marL="0" marR="0" rtl="0" algn="just">
                        <a:lnSpc>
                          <a:spcPct val="150000"/>
                        </a:lnSpc>
                        <a:spcBef>
                          <a:spcPts val="0"/>
                        </a:spcBef>
                        <a:spcAft>
                          <a:spcPts val="0"/>
                        </a:spcAft>
                        <a:buClr>
                          <a:srgbClr val="002060"/>
                        </a:buClr>
                        <a:buSzPts val="1800"/>
                        <a:buFont typeface="Calibri"/>
                        <a:buNone/>
                      </a:pPr>
                      <a:r>
                        <a:rPr b="1" i="0" lang="en-IN" sz="1800" u="none" cap="none" strike="noStrike">
                          <a:solidFill>
                            <a:srgbClr val="002060"/>
                          </a:solidFill>
                          <a:latin typeface="Calibri"/>
                          <a:ea typeface="Calibri"/>
                          <a:cs typeface="Calibri"/>
                          <a:sym typeface="Calibri"/>
                        </a:rPr>
                        <a:t>0.5283</a:t>
                      </a:r>
                      <a:endParaRPr/>
                    </a:p>
                  </a:txBody>
                  <a:tcPr marT="0" marB="0" marR="68575" marL="68575">
                    <a:solidFill>
                      <a:srgbClr val="F3AB66"/>
                    </a:solidFill>
                  </a:tcPr>
                </a:tc>
              </a:tr>
            </a:tbl>
          </a:graphicData>
        </a:graphic>
      </p:graphicFrame>
    </p:spTree>
  </p:cSld>
  <p:clrMapOvr>
    <a:masterClrMapping/>
  </p:clrMapOvr>
  <mc:AlternateContent>
    <mc:Choice Requires="p14">
      <p:transition spd="slow" p14:dur="3400">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2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2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
        <p:nvSpPr>
          <p:cNvPr id="512" name="Google Shape;512;p29"/>
          <p:cNvSpPr txBox="1"/>
          <p:nvPr/>
        </p:nvSpPr>
        <p:spPr>
          <a:xfrm>
            <a:off x="1450375" y="393925"/>
            <a:ext cx="9783900" cy="1141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FFFFFF"/>
              </a:buClr>
              <a:buSzPts val="5400"/>
              <a:buFont typeface="Oxygen"/>
              <a:buNone/>
            </a:pPr>
            <a:r>
              <a:rPr lang="en-IN" sz="5400">
                <a:solidFill>
                  <a:srgbClr val="FFFFFF"/>
                </a:solidFill>
                <a:latin typeface="Oxygen"/>
                <a:ea typeface="Oxygen"/>
                <a:cs typeface="Oxygen"/>
                <a:sym typeface="Oxygen"/>
              </a:rPr>
              <a:t>DEMO - GUI Web App</a:t>
            </a:r>
            <a:endParaRPr sz="5400">
              <a:solidFill>
                <a:srgbClr val="FFFFFF"/>
              </a:solidFill>
              <a:latin typeface="Oxygen"/>
              <a:ea typeface="Oxygen"/>
              <a:cs typeface="Oxygen"/>
              <a:sym typeface="Oxygen"/>
            </a:endParaRPr>
          </a:p>
        </p:txBody>
      </p:sp>
      <p:pic>
        <p:nvPicPr>
          <p:cNvPr id="513" name="Google Shape;513;p29"/>
          <p:cNvPicPr preferRelativeResize="0"/>
          <p:nvPr/>
        </p:nvPicPr>
        <p:blipFill rotWithShape="1">
          <a:blip r:embed="rId3">
            <a:alphaModFix/>
          </a:blip>
          <a:srcRect b="0" l="0" r="0" t="0"/>
          <a:stretch/>
        </p:blipFill>
        <p:spPr>
          <a:xfrm>
            <a:off x="152400" y="1687825"/>
            <a:ext cx="5966801" cy="2752875"/>
          </a:xfrm>
          <a:prstGeom prst="rect">
            <a:avLst/>
          </a:prstGeom>
          <a:noFill/>
          <a:ln>
            <a:noFill/>
          </a:ln>
        </p:spPr>
      </p:pic>
      <p:pic>
        <p:nvPicPr>
          <p:cNvPr id="514" name="Google Shape;514;p29"/>
          <p:cNvPicPr preferRelativeResize="0"/>
          <p:nvPr/>
        </p:nvPicPr>
        <p:blipFill rotWithShape="1">
          <a:blip r:embed="rId4">
            <a:alphaModFix/>
          </a:blip>
          <a:srcRect b="0" l="0" r="0" t="0"/>
          <a:stretch/>
        </p:blipFill>
        <p:spPr>
          <a:xfrm>
            <a:off x="6289501" y="3615250"/>
            <a:ext cx="5768000" cy="2741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p:nvPr/>
        </p:nvSpPr>
        <p:spPr>
          <a:xfrm>
            <a:off x="0" y="0"/>
            <a:ext cx="6095999" cy="6858000"/>
          </a:xfrm>
          <a:prstGeom prst="rect">
            <a:avLst/>
          </a:prstGeom>
          <a:solidFill>
            <a:srgbClr val="F2F2F2">
              <a:alpha val="7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3"/>
          <p:cNvSpPr/>
          <p:nvPr/>
        </p:nvSpPr>
        <p:spPr>
          <a:xfrm>
            <a:off x="0" y="0"/>
            <a:ext cx="12192000" cy="1117600"/>
          </a:xfrm>
          <a:prstGeom prst="rect">
            <a:avLst/>
          </a:prstGeom>
          <a:solidFill>
            <a:srgbClr val="7B7B7B">
              <a:alpha val="7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3"/>
          <p:cNvSpPr txBox="1"/>
          <p:nvPr/>
        </p:nvSpPr>
        <p:spPr>
          <a:xfrm>
            <a:off x="2666999" y="230504"/>
            <a:ext cx="6858000" cy="656590"/>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i="0" lang="en-IN" sz="3600" u="none" cap="none" strike="noStrike">
                <a:solidFill>
                  <a:schemeClr val="lt1"/>
                </a:solidFill>
                <a:latin typeface="Oxygen"/>
                <a:ea typeface="Oxygen"/>
                <a:cs typeface="Oxygen"/>
                <a:sym typeface="Oxygen"/>
              </a:rPr>
              <a:t>Project Overview</a:t>
            </a:r>
            <a:endParaRPr b="1" i="0" sz="3600" u="none" cap="none" strike="noStrike">
              <a:solidFill>
                <a:schemeClr val="lt1"/>
              </a:solidFill>
              <a:latin typeface="Oxygen"/>
              <a:ea typeface="Oxygen"/>
              <a:cs typeface="Oxygen"/>
              <a:sym typeface="Oxygen"/>
            </a:endParaRPr>
          </a:p>
        </p:txBody>
      </p:sp>
      <p:sp>
        <p:nvSpPr>
          <p:cNvPr id="129" name="Google Shape;129;p3"/>
          <p:cNvSpPr txBox="1"/>
          <p:nvPr/>
        </p:nvSpPr>
        <p:spPr>
          <a:xfrm>
            <a:off x="-381001" y="1086821"/>
            <a:ext cx="6858000" cy="718145"/>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i="0" lang="en-IN" sz="4000" u="none" cap="none" strike="noStrike">
                <a:solidFill>
                  <a:schemeClr val="dk1"/>
                </a:solidFill>
                <a:latin typeface="Oxygen"/>
                <a:ea typeface="Oxygen"/>
                <a:cs typeface="Oxygen"/>
                <a:sym typeface="Oxygen"/>
              </a:rPr>
              <a:t>Hardware</a:t>
            </a:r>
            <a:endParaRPr b="1" i="0" sz="4000" u="none" cap="none" strike="noStrike">
              <a:solidFill>
                <a:schemeClr val="dk1"/>
              </a:solidFill>
              <a:latin typeface="Oxygen"/>
              <a:ea typeface="Oxygen"/>
              <a:cs typeface="Oxygen"/>
              <a:sym typeface="Oxygen"/>
            </a:endParaRPr>
          </a:p>
        </p:txBody>
      </p:sp>
      <p:sp>
        <p:nvSpPr>
          <p:cNvPr id="130" name="Google Shape;130;p3"/>
          <p:cNvSpPr txBox="1"/>
          <p:nvPr/>
        </p:nvSpPr>
        <p:spPr>
          <a:xfrm>
            <a:off x="5867399" y="1117597"/>
            <a:ext cx="6858000" cy="656590"/>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i="0" lang="en-IN" sz="3600" u="none" cap="none" strike="noStrike">
                <a:solidFill>
                  <a:schemeClr val="lt1"/>
                </a:solidFill>
                <a:latin typeface="Oxygen"/>
                <a:ea typeface="Oxygen"/>
                <a:cs typeface="Oxygen"/>
                <a:sym typeface="Oxygen"/>
              </a:rPr>
              <a:t>Software</a:t>
            </a:r>
            <a:endParaRPr b="1" i="0" sz="3600" u="none" cap="none" strike="noStrike">
              <a:solidFill>
                <a:schemeClr val="lt1"/>
              </a:solidFill>
              <a:latin typeface="Oxygen"/>
              <a:ea typeface="Oxygen"/>
              <a:cs typeface="Oxygen"/>
              <a:sym typeface="Oxygen"/>
            </a:endParaRPr>
          </a:p>
        </p:txBody>
      </p:sp>
      <p:sp>
        <p:nvSpPr>
          <p:cNvPr id="131" name="Google Shape;131;p3"/>
          <p:cNvSpPr txBox="1"/>
          <p:nvPr/>
        </p:nvSpPr>
        <p:spPr>
          <a:xfrm>
            <a:off x="944416" y="2305823"/>
            <a:ext cx="4207165" cy="252376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Arial"/>
              <a:buChar char="•"/>
            </a:pPr>
            <a:r>
              <a:rPr b="0" i="0" lang="en-IN" sz="2800" u="none" cap="none" strike="noStrike">
                <a:solidFill>
                  <a:schemeClr val="dk1"/>
                </a:solidFill>
                <a:latin typeface="Oxygen"/>
                <a:ea typeface="Oxygen"/>
                <a:cs typeface="Oxygen"/>
                <a:sym typeface="Oxygen"/>
              </a:rPr>
              <a:t>EEG Cap</a:t>
            </a:r>
            <a:endParaRPr/>
          </a:p>
          <a:p>
            <a:pPr indent="-285750" lvl="1" marL="742950" marR="0" rtl="0" algn="l">
              <a:spcBef>
                <a:spcPts val="0"/>
              </a:spcBef>
              <a:spcAft>
                <a:spcPts val="0"/>
              </a:spcAft>
              <a:buClr>
                <a:schemeClr val="dk1"/>
              </a:buClr>
              <a:buSzPts val="2800"/>
              <a:buFont typeface="Arial"/>
              <a:buChar char="•"/>
            </a:pPr>
            <a:r>
              <a:rPr b="0" i="0" lang="en-IN" sz="2800" u="none" cap="none" strike="noStrike">
                <a:solidFill>
                  <a:schemeClr val="dk1"/>
                </a:solidFill>
                <a:latin typeface="Oxygen"/>
                <a:ea typeface="Oxygen"/>
                <a:cs typeface="Oxygen"/>
                <a:sym typeface="Oxygen"/>
              </a:rPr>
              <a:t>Version 1</a:t>
            </a:r>
            <a:endParaRPr/>
          </a:p>
          <a:p>
            <a:pPr indent="-285750" lvl="1" marL="742950" marR="0" rtl="0" algn="l">
              <a:spcBef>
                <a:spcPts val="0"/>
              </a:spcBef>
              <a:spcAft>
                <a:spcPts val="0"/>
              </a:spcAft>
              <a:buClr>
                <a:schemeClr val="dk1"/>
              </a:buClr>
              <a:buSzPts val="2800"/>
              <a:buFont typeface="Arial"/>
              <a:buChar char="•"/>
            </a:pPr>
            <a:r>
              <a:rPr b="0" i="0" lang="en-IN" sz="2800" u="none" cap="none" strike="noStrike">
                <a:solidFill>
                  <a:schemeClr val="dk1"/>
                </a:solidFill>
                <a:latin typeface="Oxygen"/>
                <a:ea typeface="Oxygen"/>
                <a:cs typeface="Oxygen"/>
                <a:sym typeface="Oxygen"/>
              </a:rPr>
              <a:t>Version 2</a:t>
            </a:r>
            <a:endParaRPr/>
          </a:p>
          <a:p>
            <a:pPr indent="-285750" lvl="0" marL="285750" marR="0" rtl="0" algn="l">
              <a:spcBef>
                <a:spcPts val="0"/>
              </a:spcBef>
              <a:spcAft>
                <a:spcPts val="0"/>
              </a:spcAft>
              <a:buClr>
                <a:schemeClr val="dk1"/>
              </a:buClr>
              <a:buSzPts val="2800"/>
              <a:buFont typeface="Arial"/>
              <a:buChar char="•"/>
            </a:pPr>
            <a:r>
              <a:rPr b="0" i="0" lang="en-IN" sz="2800" u="none" cap="none" strike="noStrike">
                <a:solidFill>
                  <a:schemeClr val="dk1"/>
                </a:solidFill>
                <a:latin typeface="Oxygen"/>
                <a:ea typeface="Oxygen"/>
                <a:cs typeface="Oxygen"/>
                <a:sym typeface="Oxygen"/>
              </a:rPr>
              <a:t>Electrode Dock</a:t>
            </a:r>
            <a:endParaRPr/>
          </a:p>
          <a:p>
            <a:pPr indent="-285750" lvl="0" marL="285750" marR="0" rtl="0" algn="l">
              <a:spcBef>
                <a:spcPts val="0"/>
              </a:spcBef>
              <a:spcAft>
                <a:spcPts val="0"/>
              </a:spcAft>
              <a:buClr>
                <a:schemeClr val="dk1"/>
              </a:buClr>
              <a:buSzPts val="2800"/>
              <a:buFont typeface="Arial"/>
              <a:buChar char="•"/>
            </a:pPr>
            <a:r>
              <a:rPr b="0" i="0" lang="en-IN" sz="2800" u="none" cap="none" strike="noStrike">
                <a:solidFill>
                  <a:schemeClr val="dk1"/>
                </a:solidFill>
                <a:latin typeface="Oxygen"/>
                <a:ea typeface="Oxygen"/>
                <a:cs typeface="Oxygen"/>
                <a:sym typeface="Oxygen"/>
              </a:rPr>
              <a:t>EEG Acquisition Board</a:t>
            </a:r>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Oxygen"/>
              <a:ea typeface="Oxygen"/>
              <a:cs typeface="Oxygen"/>
              <a:sym typeface="Oxygen"/>
            </a:endParaRPr>
          </a:p>
        </p:txBody>
      </p:sp>
      <p:sp>
        <p:nvSpPr>
          <p:cNvPr id="132" name="Google Shape;132;p3"/>
          <p:cNvSpPr txBox="1"/>
          <p:nvPr/>
        </p:nvSpPr>
        <p:spPr>
          <a:xfrm>
            <a:off x="7192815" y="2129159"/>
            <a:ext cx="4207165" cy="295465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800"/>
              <a:buFont typeface="Arial"/>
              <a:buChar char="•"/>
            </a:pPr>
            <a:r>
              <a:rPr b="0" i="0" lang="en-IN" sz="2800" u="none" cap="none" strike="noStrike">
                <a:solidFill>
                  <a:schemeClr val="lt1"/>
                </a:solidFill>
                <a:latin typeface="Oxygen"/>
                <a:ea typeface="Oxygen"/>
                <a:cs typeface="Oxygen"/>
                <a:sym typeface="Oxygen"/>
              </a:rPr>
              <a:t>Dataset selection</a:t>
            </a:r>
            <a:endParaRPr/>
          </a:p>
          <a:p>
            <a:pPr indent="-285750" lvl="0" marL="285750" marR="0" rtl="0" algn="l">
              <a:spcBef>
                <a:spcPts val="0"/>
              </a:spcBef>
              <a:spcAft>
                <a:spcPts val="0"/>
              </a:spcAft>
              <a:buClr>
                <a:schemeClr val="lt1"/>
              </a:buClr>
              <a:buSzPts val="2800"/>
              <a:buFont typeface="Arial"/>
              <a:buChar char="•"/>
            </a:pPr>
            <a:r>
              <a:rPr b="0" i="0" lang="en-IN" sz="2800" u="none" cap="none" strike="noStrike">
                <a:solidFill>
                  <a:schemeClr val="lt1"/>
                </a:solidFill>
                <a:latin typeface="Oxygen"/>
                <a:ea typeface="Oxygen"/>
                <a:cs typeface="Oxygen"/>
                <a:sym typeface="Oxygen"/>
              </a:rPr>
              <a:t>Signal Pre-processing</a:t>
            </a:r>
            <a:endParaRPr/>
          </a:p>
          <a:p>
            <a:pPr indent="-285750" lvl="0" marL="285750" marR="0" rtl="0" algn="l">
              <a:spcBef>
                <a:spcPts val="0"/>
              </a:spcBef>
              <a:spcAft>
                <a:spcPts val="0"/>
              </a:spcAft>
              <a:buClr>
                <a:schemeClr val="lt1"/>
              </a:buClr>
              <a:buSzPts val="2800"/>
              <a:buFont typeface="Arial"/>
              <a:buChar char="•"/>
            </a:pPr>
            <a:r>
              <a:rPr b="0" i="0" lang="en-IN" sz="2800" u="none" cap="none" strike="noStrike">
                <a:solidFill>
                  <a:schemeClr val="lt1"/>
                </a:solidFill>
                <a:latin typeface="Oxygen"/>
                <a:ea typeface="Oxygen"/>
                <a:cs typeface="Oxygen"/>
                <a:sym typeface="Oxygen"/>
              </a:rPr>
              <a:t>Developing a suitable model for error detection in BCI systems</a:t>
            </a:r>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Oxygen"/>
              <a:ea typeface="Oxygen"/>
              <a:cs typeface="Oxygen"/>
              <a:sym typeface="Oxygen"/>
            </a:endParaRPr>
          </a:p>
        </p:txBody>
      </p:sp>
      <p:pic>
        <p:nvPicPr>
          <p:cNvPr descr="Processor" id="133" name="Google Shape;133;p3"/>
          <p:cNvPicPr preferRelativeResize="0"/>
          <p:nvPr/>
        </p:nvPicPr>
        <p:blipFill rotWithShape="1">
          <a:blip r:embed="rId3">
            <a:alphaModFix/>
          </a:blip>
          <a:srcRect b="0" l="0" r="0" t="0"/>
          <a:stretch/>
        </p:blipFill>
        <p:spPr>
          <a:xfrm>
            <a:off x="2202873" y="4991313"/>
            <a:ext cx="1436254" cy="1436254"/>
          </a:xfrm>
          <a:prstGeom prst="rect">
            <a:avLst/>
          </a:prstGeom>
          <a:noFill/>
          <a:ln>
            <a:noFill/>
          </a:ln>
        </p:spPr>
      </p:pic>
      <p:pic>
        <p:nvPicPr>
          <p:cNvPr descr="Computer" id="134" name="Google Shape;134;p3"/>
          <p:cNvPicPr preferRelativeResize="0"/>
          <p:nvPr/>
        </p:nvPicPr>
        <p:blipFill rotWithShape="1">
          <a:blip r:embed="rId4">
            <a:alphaModFix/>
          </a:blip>
          <a:srcRect b="0" l="0" r="0" t="0"/>
          <a:stretch/>
        </p:blipFill>
        <p:spPr>
          <a:xfrm>
            <a:off x="8557490" y="4830230"/>
            <a:ext cx="1477816" cy="1477816"/>
          </a:xfrm>
          <a:prstGeom prst="rect">
            <a:avLst/>
          </a:prstGeom>
          <a:noFill/>
          <a:ln>
            <a:noFill/>
          </a:ln>
        </p:spPr>
      </p:pic>
      <p:sp>
        <p:nvSpPr>
          <p:cNvPr id="135" name="Google Shape;13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136" name="Google Shape;13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30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60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90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120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500"/>
                                        <p:tgtEl>
                                          <p:spTgt spid="130">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18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30"/>
          <p:cNvPicPr preferRelativeResize="0"/>
          <p:nvPr/>
        </p:nvPicPr>
        <p:blipFill rotWithShape="1">
          <a:blip r:embed="rId3">
            <a:alphaModFix/>
          </a:blip>
          <a:srcRect b="0" l="0" r="0" t="0"/>
          <a:stretch/>
        </p:blipFill>
        <p:spPr>
          <a:xfrm>
            <a:off x="0" y="769476"/>
            <a:ext cx="8907368" cy="5938245"/>
          </a:xfrm>
          <a:custGeom>
            <a:rect b="b" l="l" r="r" t="t"/>
            <a:pathLst>
              <a:path extrusionOk="0" h="21600" w="21600">
                <a:moveTo>
                  <a:pt x="0" y="0"/>
                </a:moveTo>
                <a:lnTo>
                  <a:pt x="0" y="7087"/>
                </a:lnTo>
                <a:lnTo>
                  <a:pt x="7086" y="7087"/>
                </a:lnTo>
                <a:lnTo>
                  <a:pt x="7086" y="0"/>
                </a:lnTo>
                <a:lnTo>
                  <a:pt x="0" y="0"/>
                </a:lnTo>
                <a:close/>
                <a:moveTo>
                  <a:pt x="7257" y="0"/>
                </a:moveTo>
                <a:lnTo>
                  <a:pt x="7257" y="7087"/>
                </a:lnTo>
                <a:lnTo>
                  <a:pt x="14343" y="7087"/>
                </a:lnTo>
                <a:lnTo>
                  <a:pt x="14343" y="0"/>
                </a:lnTo>
                <a:lnTo>
                  <a:pt x="7257" y="0"/>
                </a:lnTo>
                <a:close/>
                <a:moveTo>
                  <a:pt x="14514" y="0"/>
                </a:moveTo>
                <a:lnTo>
                  <a:pt x="14514" y="7087"/>
                </a:lnTo>
                <a:lnTo>
                  <a:pt x="21600" y="7087"/>
                </a:lnTo>
                <a:lnTo>
                  <a:pt x="21600" y="0"/>
                </a:lnTo>
                <a:lnTo>
                  <a:pt x="14514" y="0"/>
                </a:lnTo>
                <a:close/>
                <a:moveTo>
                  <a:pt x="7257" y="7253"/>
                </a:moveTo>
                <a:lnTo>
                  <a:pt x="7257" y="21600"/>
                </a:lnTo>
                <a:lnTo>
                  <a:pt x="21600" y="21600"/>
                </a:lnTo>
                <a:lnTo>
                  <a:pt x="21600" y="7253"/>
                </a:lnTo>
                <a:lnTo>
                  <a:pt x="7257" y="7253"/>
                </a:lnTo>
                <a:close/>
                <a:moveTo>
                  <a:pt x="0" y="7253"/>
                </a:moveTo>
                <a:lnTo>
                  <a:pt x="0" y="14342"/>
                </a:lnTo>
                <a:lnTo>
                  <a:pt x="7086" y="14342"/>
                </a:lnTo>
                <a:lnTo>
                  <a:pt x="7086" y="7253"/>
                </a:lnTo>
                <a:lnTo>
                  <a:pt x="0" y="7253"/>
                </a:lnTo>
                <a:close/>
                <a:moveTo>
                  <a:pt x="0" y="14501"/>
                </a:moveTo>
                <a:lnTo>
                  <a:pt x="0" y="21588"/>
                </a:lnTo>
                <a:lnTo>
                  <a:pt x="7086" y="21588"/>
                </a:lnTo>
                <a:lnTo>
                  <a:pt x="7086" y="14501"/>
                </a:lnTo>
                <a:lnTo>
                  <a:pt x="0" y="14501"/>
                </a:lnTo>
                <a:close/>
              </a:path>
            </a:pathLst>
          </a:custGeom>
          <a:noFill/>
          <a:ln>
            <a:noFill/>
          </a:ln>
        </p:spPr>
      </p:pic>
      <p:sp>
        <p:nvSpPr>
          <p:cNvPr id="520" name="Google Shape;520;p30"/>
          <p:cNvSpPr/>
          <p:nvPr/>
        </p:nvSpPr>
        <p:spPr>
          <a:xfrm rot="5400000">
            <a:off x="5570030" y="96848"/>
            <a:ext cx="3993399" cy="9250541"/>
          </a:xfrm>
          <a:prstGeom prst="rect">
            <a:avLst/>
          </a:prstGeom>
          <a:solidFill>
            <a:srgbClr val="000000">
              <a:alpha val="76470"/>
            </a:srgbClr>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sp>
        <p:nvSpPr>
          <p:cNvPr id="521" name="Google Shape;521;p30"/>
          <p:cNvSpPr/>
          <p:nvPr/>
        </p:nvSpPr>
        <p:spPr>
          <a:xfrm rot="5400000">
            <a:off x="11598607" y="5772714"/>
            <a:ext cx="188343" cy="188343"/>
          </a:xfrm>
          <a:prstGeom prst="rect">
            <a:avLst/>
          </a:prstGeom>
          <a:solidFill>
            <a:srgbClr val="FFFFFF"/>
          </a:solid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sp>
        <p:nvSpPr>
          <p:cNvPr id="522" name="Google Shape;522;p30"/>
          <p:cNvSpPr txBox="1"/>
          <p:nvPr/>
        </p:nvSpPr>
        <p:spPr>
          <a:xfrm>
            <a:off x="4007635" y="-6417"/>
            <a:ext cx="3247171" cy="789960"/>
          </a:xfrm>
          <a:prstGeom prst="rect">
            <a:avLst/>
          </a:prstGeom>
          <a:noFill/>
          <a:ln>
            <a:noFill/>
          </a:ln>
        </p:spPr>
        <p:txBody>
          <a:bodyPr anchorCtr="0" anchor="ctr" bIns="25400" lIns="25400" spcFirstLastPara="1" rIns="25400" wrap="square" tIns="25400">
            <a:spAutoFit/>
          </a:bodyPr>
          <a:lstStyle/>
          <a:p>
            <a:pPr indent="0" lvl="0" marL="0" marR="0" rtl="0" algn="l">
              <a:spcBef>
                <a:spcPts val="0"/>
              </a:spcBef>
              <a:spcAft>
                <a:spcPts val="0"/>
              </a:spcAft>
              <a:buNone/>
            </a:pPr>
            <a:r>
              <a:rPr b="1" lang="en-IN" sz="4800" cap="none">
                <a:solidFill>
                  <a:schemeClr val="lt1"/>
                </a:solidFill>
                <a:latin typeface="Calibri"/>
                <a:ea typeface="Calibri"/>
                <a:cs typeface="Calibri"/>
                <a:sym typeface="Calibri"/>
              </a:rPr>
              <a:t>Future</a:t>
            </a:r>
            <a:r>
              <a:rPr b="1" lang="en-IN" sz="3200" cap="none">
                <a:solidFill>
                  <a:srgbClr val="1C2435"/>
                </a:solidFill>
                <a:latin typeface="Calibri"/>
                <a:ea typeface="Calibri"/>
                <a:cs typeface="Calibri"/>
                <a:sym typeface="Calibri"/>
              </a:rPr>
              <a:t> </a:t>
            </a:r>
            <a:r>
              <a:rPr b="1" lang="en-IN" sz="4800" cap="none">
                <a:solidFill>
                  <a:schemeClr val="lt1"/>
                </a:solidFill>
                <a:latin typeface="Calibri"/>
                <a:ea typeface="Calibri"/>
                <a:cs typeface="Calibri"/>
                <a:sym typeface="Calibri"/>
              </a:rPr>
              <a:t>Work</a:t>
            </a:r>
            <a:endParaRPr b="1" sz="4800" cap="none">
              <a:solidFill>
                <a:schemeClr val="lt1"/>
              </a:solidFill>
              <a:latin typeface="Calibri"/>
              <a:ea typeface="Calibri"/>
              <a:cs typeface="Calibri"/>
              <a:sym typeface="Calibri"/>
            </a:endParaRPr>
          </a:p>
        </p:txBody>
      </p:sp>
      <p:sp>
        <p:nvSpPr>
          <p:cNvPr id="523" name="Google Shape;523;p30"/>
          <p:cNvSpPr txBox="1"/>
          <p:nvPr/>
        </p:nvSpPr>
        <p:spPr>
          <a:xfrm>
            <a:off x="3297421" y="3158588"/>
            <a:ext cx="8225795" cy="3308663"/>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25400" lIns="25400" spcFirstLastPara="1" rIns="25400" wrap="square" tIns="25400">
            <a:spAutoFit/>
          </a:bodyPr>
          <a:lstStyle/>
          <a:p>
            <a:pPr indent="-342900" lvl="0" marL="342900" marR="0" rtl="0" algn="just">
              <a:lnSpc>
                <a:spcPct val="150000"/>
              </a:lnSpc>
              <a:spcBef>
                <a:spcPts val="0"/>
              </a:spcBef>
              <a:spcAft>
                <a:spcPts val="0"/>
              </a:spcAft>
              <a:buClr>
                <a:srgbClr val="1C2435"/>
              </a:buClr>
              <a:buSzPts val="2400"/>
              <a:buFont typeface="Noto Sans Symbols"/>
              <a:buChar char="∙"/>
            </a:pPr>
            <a:r>
              <a:rPr lang="en-IN" sz="2400">
                <a:solidFill>
                  <a:srgbClr val="1C2435"/>
                </a:solidFill>
                <a:latin typeface="Rockwell"/>
                <a:ea typeface="Rockwell"/>
                <a:cs typeface="Rockwell"/>
                <a:sym typeface="Rockwell"/>
              </a:rPr>
              <a:t>Signal processing using higher order filters which removes noise </a:t>
            </a:r>
            <a:endParaRPr sz="2400">
              <a:solidFill>
                <a:srgbClr val="1C2435"/>
              </a:solidFill>
              <a:latin typeface="Rockwell"/>
              <a:ea typeface="Rockwell"/>
              <a:cs typeface="Rockwell"/>
              <a:sym typeface="Rockwell"/>
            </a:endParaRPr>
          </a:p>
          <a:p>
            <a:pPr indent="-342900" lvl="0" marL="342900" marR="0" rtl="0" algn="just">
              <a:lnSpc>
                <a:spcPct val="150000"/>
              </a:lnSpc>
              <a:spcBef>
                <a:spcPts val="0"/>
              </a:spcBef>
              <a:spcAft>
                <a:spcPts val="0"/>
              </a:spcAft>
              <a:buClr>
                <a:srgbClr val="1C2435"/>
              </a:buClr>
              <a:buSzPts val="2400"/>
              <a:buFont typeface="Noto Sans Symbols"/>
              <a:buChar char="∙"/>
            </a:pPr>
            <a:r>
              <a:rPr lang="en-IN" sz="2400">
                <a:solidFill>
                  <a:srgbClr val="1C2435"/>
                </a:solidFill>
                <a:latin typeface="Rockwell"/>
                <a:ea typeface="Rockwell"/>
                <a:cs typeface="Rockwell"/>
                <a:sym typeface="Rockwell"/>
              </a:rPr>
              <a:t>Hyper-parameter tuning and using regularizer to increase the accuracy </a:t>
            </a:r>
            <a:endParaRPr sz="2400">
              <a:solidFill>
                <a:srgbClr val="1C2435"/>
              </a:solidFill>
              <a:latin typeface="Rockwell"/>
              <a:ea typeface="Rockwell"/>
              <a:cs typeface="Rockwell"/>
              <a:sym typeface="Rockwell"/>
            </a:endParaRPr>
          </a:p>
          <a:p>
            <a:pPr indent="-342900" lvl="0" marL="342900" marR="0" rtl="0" algn="just">
              <a:lnSpc>
                <a:spcPct val="150000"/>
              </a:lnSpc>
              <a:spcBef>
                <a:spcPts val="0"/>
              </a:spcBef>
              <a:spcAft>
                <a:spcPts val="0"/>
              </a:spcAft>
              <a:buClr>
                <a:srgbClr val="1C2435"/>
              </a:buClr>
              <a:buSzPts val="2400"/>
              <a:buFont typeface="Noto Sans Symbols"/>
              <a:buChar char="∙"/>
            </a:pPr>
            <a:r>
              <a:rPr lang="en-IN" sz="2400">
                <a:solidFill>
                  <a:srgbClr val="1C2435"/>
                </a:solidFill>
                <a:latin typeface="Rockwell"/>
                <a:ea typeface="Rockwell"/>
                <a:cs typeface="Rockwell"/>
                <a:sym typeface="Rockwell"/>
              </a:rPr>
              <a:t>Using hybrid models (CNN+RNN) can improve the accuracy and  AUC</a:t>
            </a:r>
            <a:endParaRPr sz="2400">
              <a:solidFill>
                <a:srgbClr val="1C2435"/>
              </a:solidFill>
              <a:latin typeface="Rockwell"/>
              <a:ea typeface="Rockwell"/>
              <a:cs typeface="Rockwell"/>
              <a:sym typeface="Rockwell"/>
            </a:endParaRPr>
          </a:p>
        </p:txBody>
      </p:sp>
      <p:sp>
        <p:nvSpPr>
          <p:cNvPr id="524" name="Google Shape;52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1"/>
          <p:cNvSpPr txBox="1"/>
          <p:nvPr/>
        </p:nvSpPr>
        <p:spPr>
          <a:xfrm>
            <a:off x="3261965" y="85725"/>
            <a:ext cx="566807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5400"/>
              <a:buFont typeface="Oxygen"/>
              <a:buNone/>
            </a:pPr>
            <a:r>
              <a:rPr b="1" i="0" lang="en-IN" sz="5400" u="none" cap="none" strike="noStrike">
                <a:solidFill>
                  <a:srgbClr val="FFFFFF"/>
                </a:solidFill>
                <a:latin typeface="Oxygen"/>
                <a:ea typeface="Oxygen"/>
                <a:cs typeface="Oxygen"/>
                <a:sym typeface="Oxygen"/>
              </a:rPr>
              <a:t>Contributions</a:t>
            </a:r>
            <a:endParaRPr/>
          </a:p>
        </p:txBody>
      </p:sp>
      <p:graphicFrame>
        <p:nvGraphicFramePr>
          <p:cNvPr id="530" name="Google Shape;530;p31"/>
          <p:cNvGraphicFramePr/>
          <p:nvPr/>
        </p:nvGraphicFramePr>
        <p:xfrm>
          <a:off x="0" y="981075"/>
          <a:ext cx="3000000" cy="3000000"/>
        </p:xfrm>
        <a:graphic>
          <a:graphicData uri="http://schemas.openxmlformats.org/drawingml/2006/table">
            <a:tbl>
              <a:tblPr bandRow="1" firstRow="1">
                <a:noFill/>
                <a:tableStyleId>{B7205234-1C72-4255-A4EB-726640A2D145}</a:tableStyleId>
              </a:tblPr>
              <a:tblGrid>
                <a:gridCol w="3048000"/>
                <a:gridCol w="3048000"/>
                <a:gridCol w="3048000"/>
                <a:gridCol w="3048000"/>
              </a:tblGrid>
              <a:tr h="1207800">
                <a:tc>
                  <a:txBody>
                    <a:bodyPr/>
                    <a:lstStyle/>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1MS16ML001</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Adway</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Kanhere</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1MS16ML022</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Jigyans</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Kranti</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Mohapatra</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1MS16ML034</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Prajna</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G</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Hardikar</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1MS16ML053</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T H</a:t>
                      </a:r>
                      <a:endParaRPr/>
                    </a:p>
                    <a:p>
                      <a:pPr indent="0" lvl="0" marL="0" marR="0" rtl="0" algn="ctr">
                        <a:spcBef>
                          <a:spcPts val="0"/>
                        </a:spcBef>
                        <a:spcAft>
                          <a:spcPts val="0"/>
                        </a:spcAft>
                        <a:buNone/>
                      </a:pPr>
                      <a:r>
                        <a:rPr lang="en-IN" sz="1800" u="none" cap="none" strike="noStrike">
                          <a:solidFill>
                            <a:schemeClr val="lt1"/>
                          </a:solidFill>
                          <a:latin typeface="Oxygen"/>
                          <a:ea typeface="Oxygen"/>
                          <a:cs typeface="Oxygen"/>
                          <a:sym typeface="Oxygen"/>
                        </a:rPr>
                        <a:t>Greeshma</a:t>
                      </a:r>
                      <a:endParaRPr/>
                    </a:p>
                  </a:txBody>
                  <a:tcPr marT="45725" marB="45725" marR="91450" marL="91450"/>
                </a:tc>
              </a:tr>
              <a:tr h="4583400">
                <a:tc>
                  <a:txBody>
                    <a:bodyPr/>
                    <a:lstStyle/>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Design of EEG processing and pre-processing workflow, EEG Exploratory data analysis for Kaggle dataset and BCI competition dataset</a:t>
                      </a:r>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Researched deep learning applications to EEG datasets, Coded deep learning algorithm in Python and Pytorch</a:t>
                      </a:r>
                      <a:endParaRPr sz="1600" u="none" cap="none" strike="noStrike">
                        <a:solidFill>
                          <a:schemeClr val="dk1"/>
                        </a:solidFill>
                        <a:latin typeface="Oxygen"/>
                        <a:ea typeface="Oxygen"/>
                        <a:cs typeface="Oxygen"/>
                        <a:sym typeface="Oxygen"/>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Creating a modular and systematic workflow for data loading and model running to provide results by implementing EEG feature explain ability.</a:t>
                      </a:r>
                      <a:endParaRPr/>
                    </a:p>
                    <a:p>
                      <a:pPr indent="0" lvl="0" marL="0" marR="0" rtl="0" algn="l">
                        <a:spcBef>
                          <a:spcPts val="0"/>
                        </a:spcBef>
                        <a:spcAft>
                          <a:spcPts val="0"/>
                        </a:spcAft>
                        <a:buNone/>
                      </a:pPr>
                      <a:r>
                        <a:t/>
                      </a:r>
                      <a:endParaRPr sz="1600" u="none" cap="none" strike="noStrike">
                        <a:solidFill>
                          <a:schemeClr val="lt1"/>
                        </a:solidFill>
                        <a:latin typeface="Oxygen"/>
                        <a:ea typeface="Oxygen"/>
                        <a:cs typeface="Oxygen"/>
                        <a:sym typeface="Oxygen"/>
                      </a:endParaRPr>
                    </a:p>
                  </a:txBody>
                  <a:tcPr marT="45725" marB="45725" marR="91450" marL="91450"/>
                </a:tc>
                <a:tc>
                  <a:txBody>
                    <a:bodyPr/>
                    <a:lstStyle/>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Schematic Design in Autodesk Eagle</a:t>
                      </a:r>
                      <a:endParaRPr/>
                    </a:p>
                    <a:p>
                      <a:pPr indent="-285750" lvl="1" marL="7429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ESD Protection Design</a:t>
                      </a:r>
                      <a:endParaRPr/>
                    </a:p>
                    <a:p>
                      <a:pPr indent="-285750" lvl="1" marL="7429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Power Supply Design</a:t>
                      </a:r>
                      <a:endParaRPr/>
                    </a:p>
                    <a:p>
                      <a:pPr indent="-285750" lvl="1" marL="7429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ADC</a:t>
                      </a:r>
                      <a:endParaRPr/>
                    </a:p>
                    <a:p>
                      <a:pPr indent="-285750" lvl="1" marL="7429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ERC Check</a:t>
                      </a:r>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Component Selection</a:t>
                      </a:r>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Board Design in Autodesk Eagle</a:t>
                      </a:r>
                      <a:endParaRPr/>
                    </a:p>
                    <a:p>
                      <a:pPr indent="-285750" lvl="1" marL="7429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DRC Check</a:t>
                      </a:r>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Board Fabrication</a:t>
                      </a:r>
                      <a:endParaRPr/>
                    </a:p>
                    <a:p>
                      <a:pPr indent="-285750" lvl="1" marL="7429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Supplier search</a:t>
                      </a:r>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Cap Version 1 and 2 Design in CLO</a:t>
                      </a:r>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Cap 1 Fabrication</a:t>
                      </a:r>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Electrode Dock Design in Autodesk Fusion 360</a:t>
                      </a:r>
                      <a:endParaRPr sz="1800" u="none" cap="none" strike="noStrike">
                        <a:solidFill>
                          <a:schemeClr val="dk1"/>
                        </a:solidFill>
                        <a:latin typeface="Oxygen"/>
                        <a:ea typeface="Oxygen"/>
                        <a:cs typeface="Oxygen"/>
                        <a:sym typeface="Oxygen"/>
                      </a:endParaRPr>
                    </a:p>
                    <a:p>
                      <a:pPr indent="0" lvl="0" marL="0" marR="0" rtl="0" algn="ctr">
                        <a:spcBef>
                          <a:spcPts val="0"/>
                        </a:spcBef>
                        <a:spcAft>
                          <a:spcPts val="0"/>
                        </a:spcAft>
                        <a:buNone/>
                      </a:pPr>
                      <a:r>
                        <a:t/>
                      </a:r>
                      <a:endParaRPr sz="1800" u="none" cap="none" strike="noStrike">
                        <a:solidFill>
                          <a:schemeClr val="dk1"/>
                        </a:solidFill>
                        <a:latin typeface="Oxygen"/>
                        <a:ea typeface="Oxygen"/>
                        <a:cs typeface="Oxygen"/>
                        <a:sym typeface="Oxygen"/>
                      </a:endParaRPr>
                    </a:p>
                  </a:txBody>
                  <a:tcPr marT="45725" marB="45725" marR="91450" marL="91450"/>
                </a:tc>
                <a:tc>
                  <a:txBody>
                    <a:bodyPr/>
                    <a:lstStyle/>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Worked on electrode design and construction</a:t>
                      </a:r>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Investigated various EEG signal processing technique</a:t>
                      </a:r>
                      <a:endParaRPr sz="1600" u="none" cap="none" strike="noStrike"/>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Explored different filters for noise removal and baseline wandering</a:t>
                      </a:r>
                      <a:endParaRPr sz="1600" u="none" cap="none" strike="noStrike"/>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Implemented IIR Bandpass filter</a:t>
                      </a:r>
                      <a:endParaRPr/>
                    </a:p>
                    <a:p>
                      <a:pPr indent="-285750" lvl="0" marL="285750" marR="0" rtl="0" algn="l">
                        <a:spcBef>
                          <a:spcPts val="0"/>
                        </a:spcBef>
                        <a:spcAft>
                          <a:spcPts val="0"/>
                        </a:spcAft>
                        <a:buClr>
                          <a:schemeClr val="dk1"/>
                        </a:buClr>
                        <a:buSzPts val="1600"/>
                        <a:buFont typeface="Oxygen"/>
                        <a:buChar char="•"/>
                      </a:pPr>
                      <a:r>
                        <a:rPr lang="en-IN" sz="1600" u="none" cap="none" strike="noStrike">
                          <a:latin typeface="Oxygen"/>
                          <a:ea typeface="Oxygen"/>
                          <a:cs typeface="Oxygen"/>
                          <a:sym typeface="Oxygen"/>
                        </a:rPr>
                        <a:t>Implemented EEGNet model</a:t>
                      </a:r>
                      <a:endParaRPr/>
                    </a:p>
                    <a:p>
                      <a:pPr indent="-285750" lvl="0" marL="285750" marR="0" rtl="0" algn="l">
                        <a:spcBef>
                          <a:spcPts val="0"/>
                        </a:spcBef>
                        <a:spcAft>
                          <a:spcPts val="0"/>
                        </a:spcAft>
                        <a:buClr>
                          <a:schemeClr val="dk1"/>
                        </a:buClr>
                        <a:buSzPts val="1600"/>
                        <a:buFont typeface="Oxygen"/>
                        <a:buChar char="•"/>
                      </a:pPr>
                      <a:r>
                        <a:rPr lang="en-IN" sz="1600" u="none" cap="none" strike="noStrike">
                          <a:latin typeface="Oxygen"/>
                          <a:ea typeface="Oxygen"/>
                          <a:cs typeface="Oxygen"/>
                          <a:sym typeface="Oxygen"/>
                        </a:rPr>
                        <a:t>GUI- Web App Implementation using flask</a:t>
                      </a:r>
                      <a:endParaRPr/>
                    </a:p>
                  </a:txBody>
                  <a:tcPr marT="45725" marB="45725" marR="91450" marL="91450"/>
                </a:tc>
                <a:tc>
                  <a:txBody>
                    <a:bodyPr/>
                    <a:lstStyle/>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Soldering of components to the signal acquisition board.</a:t>
                      </a:r>
                      <a:endParaRPr/>
                    </a:p>
                    <a:p>
                      <a:pPr indent="-285750" lvl="0" marL="285750" marR="0" rtl="0" algn="l">
                        <a:spcBef>
                          <a:spcPts val="0"/>
                        </a:spcBef>
                        <a:spcAft>
                          <a:spcPts val="0"/>
                        </a:spcAft>
                        <a:buClr>
                          <a:schemeClr val="dk1"/>
                        </a:buClr>
                        <a:buSzPts val="1600"/>
                        <a:buFont typeface="Arial"/>
                        <a:buChar char="•"/>
                      </a:pPr>
                      <a:r>
                        <a:rPr lang="en-IN" sz="1600" u="none" cap="none" strike="noStrike">
                          <a:solidFill>
                            <a:schemeClr val="dk1"/>
                          </a:solidFill>
                          <a:latin typeface="Oxygen"/>
                          <a:ea typeface="Oxygen"/>
                          <a:cs typeface="Oxygen"/>
                          <a:sym typeface="Oxygen"/>
                        </a:rPr>
                        <a:t>Explored various electrodes against the standard electrode.</a:t>
                      </a:r>
                      <a:endParaRPr sz="1800" u="none" cap="none" strike="noStrike">
                        <a:solidFill>
                          <a:schemeClr val="lt1"/>
                        </a:solidFill>
                        <a:latin typeface="Oxygen"/>
                        <a:ea typeface="Oxygen"/>
                        <a:cs typeface="Oxygen"/>
                        <a:sym typeface="Oxygen"/>
                      </a:endParaRPr>
                    </a:p>
                  </a:txBody>
                  <a:tcPr marT="45725" marB="45725" marR="91450" marL="91450"/>
                </a:tc>
              </a:tr>
            </a:tbl>
          </a:graphicData>
        </a:graphic>
      </p:graphicFrame>
      <p:sp>
        <p:nvSpPr>
          <p:cNvPr id="531" name="Google Shape;53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2"/>
          <p:cNvSpPr txBox="1"/>
          <p:nvPr/>
        </p:nvSpPr>
        <p:spPr>
          <a:xfrm>
            <a:off x="767918" y="1378986"/>
            <a:ext cx="10357282" cy="5065489"/>
          </a:xfrm>
          <a:prstGeom prst="rect">
            <a:avLst/>
          </a:prstGeom>
          <a:noFill/>
          <a:ln>
            <a:noFill/>
          </a:ln>
        </p:spPr>
        <p:txBody>
          <a:bodyPr anchorCtr="0" anchor="ctr" bIns="50800" lIns="50800" spcFirstLastPara="1" rIns="50800" wrap="square" tIns="50800">
            <a:spAutoFit/>
          </a:bodyPr>
          <a:lstStyle/>
          <a:p>
            <a:pPr indent="0" lvl="0" marL="0" marR="0" rtl="0" algn="just">
              <a:lnSpc>
                <a:spcPct val="150000"/>
              </a:lnSpc>
              <a:spcBef>
                <a:spcPts val="0"/>
              </a:spcBef>
              <a:spcAft>
                <a:spcPts val="0"/>
              </a:spcAft>
              <a:buNone/>
            </a:pPr>
            <a:r>
              <a:rPr b="1" lang="en-IN" sz="1200">
                <a:solidFill>
                  <a:srgbClr val="8DA9DB"/>
                </a:solidFill>
                <a:latin typeface="Oxygen"/>
                <a:ea typeface="Oxygen"/>
                <a:cs typeface="Oxygen"/>
                <a:sym typeface="Oxygen"/>
              </a:rPr>
              <a:t>[1] Lawhern, Vernon J et al. “EEGNet: a Compact Convolutional Neural Network for EEG-Based Brain–computer Interfaces.” Journal of Neural Engineering 15.5 (2018): 056013. Crossref. Web.</a:t>
            </a:r>
            <a:endParaRPr b="1" sz="1200">
              <a:solidFill>
                <a:srgbClr val="8DA9DB"/>
              </a:solidFill>
              <a:latin typeface="Oxygen"/>
              <a:ea typeface="Oxygen"/>
              <a:cs typeface="Oxygen"/>
              <a:sym typeface="Oxygen"/>
            </a:endParaRPr>
          </a:p>
          <a:p>
            <a:pPr indent="0" lvl="0" marL="0" marR="0" rtl="0" algn="just">
              <a:lnSpc>
                <a:spcPct val="150000"/>
              </a:lnSpc>
              <a:spcBef>
                <a:spcPts val="0"/>
              </a:spcBef>
              <a:spcAft>
                <a:spcPts val="0"/>
              </a:spcAft>
              <a:buNone/>
            </a:pPr>
            <a:r>
              <a:rPr b="1" lang="en-IN" sz="1200">
                <a:solidFill>
                  <a:srgbClr val="8DA9DB"/>
                </a:solidFill>
                <a:latin typeface="Oxygen"/>
                <a:ea typeface="Oxygen"/>
                <a:cs typeface="Oxygen"/>
                <a:sym typeface="Oxygen"/>
              </a:rPr>
              <a:t>[2] Margaux, Perrin, et al. "Objective and subjective evaluation of online error correction during P300-based spelling." </a:t>
            </a:r>
            <a:r>
              <a:rPr b="1" i="1" lang="en-IN" sz="1200">
                <a:solidFill>
                  <a:srgbClr val="8DA9DB"/>
                </a:solidFill>
                <a:latin typeface="Oxygen"/>
                <a:ea typeface="Oxygen"/>
                <a:cs typeface="Oxygen"/>
                <a:sym typeface="Oxygen"/>
              </a:rPr>
              <a:t>Advances in Human-Computer Interaction</a:t>
            </a:r>
            <a:r>
              <a:rPr b="1" lang="en-IN" sz="1200">
                <a:solidFill>
                  <a:srgbClr val="8DA9DB"/>
                </a:solidFill>
                <a:latin typeface="Oxygen"/>
                <a:ea typeface="Oxygen"/>
                <a:cs typeface="Oxygen"/>
                <a:sym typeface="Oxygen"/>
              </a:rPr>
              <a:t> 2012 (2012).</a:t>
            </a:r>
            <a:endParaRPr b="1" sz="1200">
              <a:solidFill>
                <a:srgbClr val="8DA9DB"/>
              </a:solidFill>
              <a:latin typeface="Oxygen"/>
              <a:ea typeface="Oxygen"/>
              <a:cs typeface="Oxygen"/>
              <a:sym typeface="Oxygen"/>
            </a:endParaRPr>
          </a:p>
          <a:p>
            <a:pPr indent="0" lvl="0" marL="0" marR="152400" rtl="0" algn="just">
              <a:lnSpc>
                <a:spcPct val="150000"/>
              </a:lnSpc>
              <a:spcBef>
                <a:spcPts val="0"/>
              </a:spcBef>
              <a:spcAft>
                <a:spcPts val="0"/>
              </a:spcAft>
              <a:buNone/>
            </a:pPr>
            <a:r>
              <a:rPr b="1" lang="en-IN" sz="1200" u="none" strike="noStrike">
                <a:solidFill>
                  <a:srgbClr val="8DA9DB"/>
                </a:solidFill>
                <a:latin typeface="Oxygen"/>
                <a:ea typeface="Oxygen"/>
                <a:cs typeface="Oxygen"/>
                <a:sym typeface="Oxygen"/>
              </a:rPr>
              <a:t>[3] Nicholas R Waytowich et al. “Compact convolutional neural networks for classification of asynchronous steady-state visual evoked potentials”. </a:t>
            </a:r>
            <a:r>
              <a:rPr b="1" lang="en-IN" sz="1200" u="sng">
                <a:solidFill>
                  <a:srgbClr val="8DA9DB"/>
                </a:solidFill>
                <a:latin typeface="Oxygen"/>
                <a:ea typeface="Oxygen"/>
                <a:cs typeface="Oxygen"/>
                <a:sym typeface="Oxygen"/>
              </a:rPr>
              <a:t> </a:t>
            </a:r>
            <a:r>
              <a:rPr b="1" i="1" lang="en-IN" sz="1200" u="none" strike="noStrike">
                <a:solidFill>
                  <a:srgbClr val="8DA9DB"/>
                </a:solidFill>
                <a:latin typeface="Oxygen"/>
                <a:ea typeface="Oxygen"/>
                <a:cs typeface="Oxygen"/>
                <a:sym typeface="Oxygen"/>
              </a:rPr>
              <a:t>Journal of Neural Engineering (2018)</a:t>
            </a:r>
            <a:endParaRPr b="1" sz="1200" u="sng">
              <a:solidFill>
                <a:srgbClr val="8DA9DB"/>
              </a:solidFill>
              <a:latin typeface="Oxygen"/>
              <a:ea typeface="Oxygen"/>
              <a:cs typeface="Oxygen"/>
              <a:sym typeface="Oxygen"/>
            </a:endParaRPr>
          </a:p>
          <a:p>
            <a:pPr indent="0" lvl="0" marL="0" marR="0" rtl="0" algn="just">
              <a:lnSpc>
                <a:spcPct val="150000"/>
              </a:lnSpc>
              <a:spcBef>
                <a:spcPts val="300"/>
              </a:spcBef>
              <a:spcAft>
                <a:spcPts val="0"/>
              </a:spcAft>
              <a:buNone/>
            </a:pPr>
            <a:r>
              <a:rPr b="1" lang="en-IN" sz="1200">
                <a:solidFill>
                  <a:srgbClr val="8DA9DB"/>
                </a:solidFill>
                <a:latin typeface="Oxygen"/>
                <a:ea typeface="Oxygen"/>
                <a:cs typeface="Oxygen"/>
                <a:sym typeface="Oxygen"/>
              </a:rPr>
              <a:t>[4] Kim, Tae Ann, et al. "Single-walled carbon nanotube/silicone rubber composites for compliant electrodes." </a:t>
            </a:r>
            <a:r>
              <a:rPr b="1" i="1" lang="en-IN" sz="1200">
                <a:solidFill>
                  <a:srgbClr val="8DA9DB"/>
                </a:solidFill>
                <a:latin typeface="Oxygen"/>
                <a:ea typeface="Oxygen"/>
                <a:cs typeface="Oxygen"/>
                <a:sym typeface="Oxygen"/>
              </a:rPr>
              <a:t>Carbon</a:t>
            </a:r>
            <a:r>
              <a:rPr b="1" lang="en-IN" sz="1200">
                <a:solidFill>
                  <a:srgbClr val="8DA9DB"/>
                </a:solidFill>
                <a:latin typeface="Oxygen"/>
                <a:ea typeface="Oxygen"/>
                <a:cs typeface="Oxygen"/>
                <a:sym typeface="Oxygen"/>
              </a:rPr>
              <a:t> 50.2 (2012): 444-449.</a:t>
            </a:r>
            <a:endParaRPr b="1" sz="1200">
              <a:solidFill>
                <a:srgbClr val="8DA9DB"/>
              </a:solidFill>
              <a:latin typeface="Oxygen"/>
              <a:ea typeface="Oxygen"/>
              <a:cs typeface="Oxygen"/>
              <a:sym typeface="Oxygen"/>
            </a:endParaRPr>
          </a:p>
          <a:p>
            <a:pPr indent="0" lvl="0" marL="0" marR="0" rtl="0" algn="just">
              <a:lnSpc>
                <a:spcPct val="150000"/>
              </a:lnSpc>
              <a:spcBef>
                <a:spcPts val="0"/>
              </a:spcBef>
              <a:spcAft>
                <a:spcPts val="0"/>
              </a:spcAft>
              <a:buNone/>
            </a:pPr>
            <a:r>
              <a:rPr b="1" lang="en-IN" sz="1200">
                <a:solidFill>
                  <a:srgbClr val="8DA9DB"/>
                </a:solidFill>
                <a:latin typeface="Oxygen"/>
                <a:ea typeface="Oxygen"/>
                <a:cs typeface="Oxygen"/>
                <a:sym typeface="Oxygen"/>
              </a:rPr>
              <a:t>[5] Pungor, E., and É. Szepesváry. "Voltammetric studies with silicone rubber-based graphite electrodes." </a:t>
            </a:r>
            <a:r>
              <a:rPr b="1" i="1" lang="en-IN" sz="1200">
                <a:solidFill>
                  <a:srgbClr val="8DA9DB"/>
                </a:solidFill>
                <a:latin typeface="Oxygen"/>
                <a:ea typeface="Oxygen"/>
                <a:cs typeface="Oxygen"/>
                <a:sym typeface="Oxygen"/>
              </a:rPr>
              <a:t>Analytica Chimica Acta</a:t>
            </a:r>
            <a:r>
              <a:rPr b="1" lang="en-IN" sz="1200">
                <a:solidFill>
                  <a:srgbClr val="8DA9DB"/>
                </a:solidFill>
                <a:latin typeface="Oxygen"/>
                <a:ea typeface="Oxygen"/>
                <a:cs typeface="Oxygen"/>
                <a:sym typeface="Oxygen"/>
              </a:rPr>
              <a:t> 43 (1968): 289-296.</a:t>
            </a:r>
            <a:endParaRPr b="1" sz="1200">
              <a:solidFill>
                <a:srgbClr val="8DA9DB"/>
              </a:solidFill>
              <a:latin typeface="Oxygen"/>
              <a:ea typeface="Oxygen"/>
              <a:cs typeface="Oxygen"/>
              <a:sym typeface="Oxygen"/>
            </a:endParaRPr>
          </a:p>
          <a:p>
            <a:pPr indent="0" lvl="0" marL="0" marR="0" rtl="0" algn="just">
              <a:lnSpc>
                <a:spcPct val="150000"/>
              </a:lnSpc>
              <a:spcBef>
                <a:spcPts val="0"/>
              </a:spcBef>
              <a:spcAft>
                <a:spcPts val="0"/>
              </a:spcAft>
              <a:buNone/>
            </a:pPr>
            <a:r>
              <a:rPr b="1" lang="en-IN" sz="1200">
                <a:solidFill>
                  <a:srgbClr val="8DA9DB"/>
                </a:solidFill>
                <a:latin typeface="Oxygen"/>
                <a:ea typeface="Oxygen"/>
                <a:cs typeface="Oxygen"/>
                <a:sym typeface="Oxygen"/>
              </a:rPr>
              <a:t>[6] Supratak, Akara et al. “DeepSleepNet: A Model for Automatic Sleep Stage Scoring Based on Raw Single-Channel EEG.” IEEE Transactions on Neural Systems and Rehabilitation Engineering 25.11 (2017): 1998–2008. Crossref. Web.</a:t>
            </a:r>
            <a:endParaRPr b="1" sz="1200">
              <a:solidFill>
                <a:srgbClr val="8DA9DB"/>
              </a:solidFill>
              <a:latin typeface="Oxygen"/>
              <a:ea typeface="Oxygen"/>
              <a:cs typeface="Oxygen"/>
              <a:sym typeface="Oxygen"/>
            </a:endParaRPr>
          </a:p>
          <a:p>
            <a:pPr indent="0" lvl="0" marL="0" marR="0" rtl="0" algn="just">
              <a:lnSpc>
                <a:spcPct val="150000"/>
              </a:lnSpc>
              <a:spcBef>
                <a:spcPts val="0"/>
              </a:spcBef>
              <a:spcAft>
                <a:spcPts val="0"/>
              </a:spcAft>
              <a:buNone/>
            </a:pPr>
            <a:r>
              <a:rPr b="1" lang="en-IN" sz="1200">
                <a:solidFill>
                  <a:srgbClr val="8DA9DB"/>
                </a:solidFill>
                <a:latin typeface="Oxygen"/>
                <a:ea typeface="Oxygen"/>
                <a:cs typeface="Oxygen"/>
                <a:sym typeface="Oxygen"/>
              </a:rPr>
              <a:t>[7] Yang, Heekyung et al. “A Multi-Column CNN Model for Emotion Recognition from EEG Signals.” </a:t>
            </a:r>
            <a:r>
              <a:rPr b="1" i="1" lang="en-IN" sz="1200">
                <a:solidFill>
                  <a:srgbClr val="8DA9DB"/>
                </a:solidFill>
                <a:latin typeface="Oxygen"/>
                <a:ea typeface="Oxygen"/>
                <a:cs typeface="Oxygen"/>
                <a:sym typeface="Oxygen"/>
              </a:rPr>
              <a:t>Sensors (Basel, Switzerland)</a:t>
            </a:r>
            <a:r>
              <a:rPr b="1" lang="en-IN" sz="1200">
                <a:solidFill>
                  <a:srgbClr val="8DA9DB"/>
                </a:solidFill>
                <a:latin typeface="Oxygen"/>
                <a:ea typeface="Oxygen"/>
                <a:cs typeface="Oxygen"/>
                <a:sym typeface="Oxygen"/>
              </a:rPr>
              <a:t> vol. 19,21 4736. 31 Oct. 2019, doi:10.3390/s19214736</a:t>
            </a:r>
            <a:endParaRPr b="1" sz="1200">
              <a:solidFill>
                <a:srgbClr val="8DA9DB"/>
              </a:solidFill>
              <a:latin typeface="Oxygen"/>
              <a:ea typeface="Oxygen"/>
              <a:cs typeface="Oxygen"/>
              <a:sym typeface="Oxygen"/>
            </a:endParaRPr>
          </a:p>
          <a:p>
            <a:pPr indent="0" lvl="0" marL="0" marR="0" rtl="0" algn="just">
              <a:lnSpc>
                <a:spcPct val="150000"/>
              </a:lnSpc>
              <a:spcBef>
                <a:spcPts val="0"/>
              </a:spcBef>
              <a:spcAft>
                <a:spcPts val="0"/>
              </a:spcAft>
              <a:buNone/>
            </a:pPr>
            <a:r>
              <a:rPr b="1" lang="en-IN" sz="1200">
                <a:solidFill>
                  <a:srgbClr val="8DA9DB"/>
                </a:solidFill>
                <a:latin typeface="Oxygen"/>
                <a:ea typeface="Oxygen"/>
                <a:cs typeface="Oxygen"/>
                <a:sym typeface="Oxygen"/>
              </a:rPr>
              <a:t>[8] Craik, Alexander, Yongtian He, and Jose L. Contreras-Vidal. "Deep learning for electroencephalogram (EEG) classification tasks: a review." </a:t>
            </a:r>
            <a:r>
              <a:rPr b="1" i="1" lang="en-IN" sz="1200">
                <a:solidFill>
                  <a:srgbClr val="8DA9DB"/>
                </a:solidFill>
                <a:latin typeface="Oxygen"/>
                <a:ea typeface="Oxygen"/>
                <a:cs typeface="Oxygen"/>
                <a:sym typeface="Oxygen"/>
              </a:rPr>
              <a:t>Journal of neural engineering</a:t>
            </a:r>
            <a:r>
              <a:rPr b="1" lang="en-IN" sz="1200">
                <a:solidFill>
                  <a:srgbClr val="8DA9DB"/>
                </a:solidFill>
                <a:latin typeface="Oxygen"/>
                <a:ea typeface="Oxygen"/>
                <a:cs typeface="Oxygen"/>
                <a:sym typeface="Oxygen"/>
              </a:rPr>
              <a:t> 16.3 (2019): 031001.</a:t>
            </a:r>
            <a:endParaRPr/>
          </a:p>
          <a:p>
            <a:pPr indent="0" lvl="0" marL="0" marR="0" rtl="0" algn="ctr">
              <a:lnSpc>
                <a:spcPct val="150000"/>
              </a:lnSpc>
              <a:spcBef>
                <a:spcPts val="0"/>
              </a:spcBef>
              <a:spcAft>
                <a:spcPts val="0"/>
              </a:spcAft>
              <a:buNone/>
            </a:pPr>
            <a:r>
              <a:t/>
            </a:r>
            <a:endParaRPr b="1" sz="1200">
              <a:solidFill>
                <a:schemeClr val="lt1"/>
              </a:solidFill>
              <a:latin typeface="Oxygen"/>
              <a:ea typeface="Oxygen"/>
              <a:cs typeface="Oxygen"/>
              <a:sym typeface="Oxygen"/>
            </a:endParaRPr>
          </a:p>
          <a:p>
            <a:pPr indent="0" lvl="0" marL="0" marR="0" rtl="0" algn="ctr">
              <a:lnSpc>
                <a:spcPct val="150000"/>
              </a:lnSpc>
              <a:spcBef>
                <a:spcPts val="0"/>
              </a:spcBef>
              <a:spcAft>
                <a:spcPts val="0"/>
              </a:spcAft>
              <a:buNone/>
            </a:pPr>
            <a:r>
              <a:rPr b="1" lang="en-IN" sz="1200">
                <a:solidFill>
                  <a:schemeClr val="lt1"/>
                </a:solidFill>
                <a:latin typeface="Oxygen"/>
                <a:ea typeface="Oxygen"/>
                <a:cs typeface="Oxygen"/>
                <a:sym typeface="Oxygen"/>
              </a:rPr>
              <a:t>We would like to thank Dr Mahendra, MSRMC for his valuable time and inputs.</a:t>
            </a:r>
            <a:endParaRPr b="1" sz="1200">
              <a:solidFill>
                <a:schemeClr val="lt1"/>
              </a:solidFill>
              <a:latin typeface="Oxygen"/>
              <a:ea typeface="Oxygen"/>
              <a:cs typeface="Oxygen"/>
              <a:sym typeface="Oxygen"/>
            </a:endParaRPr>
          </a:p>
          <a:p>
            <a:pPr indent="0" lvl="0" marL="0" marR="0" rtl="0" algn="ctr">
              <a:lnSpc>
                <a:spcPct val="100000"/>
              </a:lnSpc>
              <a:spcBef>
                <a:spcPts val="0"/>
              </a:spcBef>
              <a:spcAft>
                <a:spcPts val="0"/>
              </a:spcAft>
              <a:buClr>
                <a:schemeClr val="dk1"/>
              </a:buClr>
              <a:buSzPts val="1400"/>
              <a:buFont typeface="Calibri"/>
              <a:buNone/>
            </a:pPr>
            <a:r>
              <a:t/>
            </a:r>
            <a:endParaRPr b="1" i="0" sz="1400" u="none" cap="none" strike="noStrike">
              <a:solidFill>
                <a:srgbClr val="8DA9DB"/>
              </a:solidFill>
              <a:latin typeface="Calibri"/>
              <a:ea typeface="Calibri"/>
              <a:cs typeface="Calibri"/>
              <a:sym typeface="Calibri"/>
            </a:endParaRPr>
          </a:p>
        </p:txBody>
      </p:sp>
      <p:sp>
        <p:nvSpPr>
          <p:cNvPr id="537" name="Google Shape;537;p32"/>
          <p:cNvSpPr txBox="1"/>
          <p:nvPr/>
        </p:nvSpPr>
        <p:spPr>
          <a:xfrm>
            <a:off x="3879542" y="274197"/>
            <a:ext cx="3870664" cy="87203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5000"/>
              <a:buFont typeface="Calibri"/>
              <a:buNone/>
            </a:pPr>
            <a:r>
              <a:rPr b="1" i="0" lang="en-IN" sz="5000" u="none" cap="none" strike="noStrike">
                <a:solidFill>
                  <a:schemeClr val="lt1"/>
                </a:solidFill>
                <a:latin typeface="Calibri"/>
                <a:ea typeface="Calibri"/>
                <a:cs typeface="Calibri"/>
                <a:sym typeface="Calibri"/>
              </a:rPr>
              <a:t>References</a:t>
            </a:r>
            <a:endParaRPr/>
          </a:p>
        </p:txBody>
      </p:sp>
      <p:sp>
        <p:nvSpPr>
          <p:cNvPr id="538" name="Google Shape;53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wipe dir="l"/>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4"/>
          <p:cNvSpPr/>
          <p:nvPr/>
        </p:nvSpPr>
        <p:spPr>
          <a:xfrm>
            <a:off x="1" y="0"/>
            <a:ext cx="4091126"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4"/>
          <p:cNvSpPr txBox="1"/>
          <p:nvPr/>
        </p:nvSpPr>
        <p:spPr>
          <a:xfrm>
            <a:off x="290234" y="1381479"/>
            <a:ext cx="3562628" cy="1333698"/>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i="0" lang="en-IN" sz="4000" u="none" cap="none" strike="noStrike">
                <a:solidFill>
                  <a:schemeClr val="dk1"/>
                </a:solidFill>
                <a:latin typeface="Oxygen"/>
                <a:ea typeface="Oxygen"/>
                <a:cs typeface="Oxygen"/>
                <a:sym typeface="Oxygen"/>
              </a:rPr>
              <a:t>Need For The Study</a:t>
            </a:r>
            <a:endParaRPr b="1" i="0" sz="4000" u="none" cap="none" strike="noStrike">
              <a:solidFill>
                <a:schemeClr val="dk1"/>
              </a:solidFill>
              <a:latin typeface="Oxygen"/>
              <a:ea typeface="Oxygen"/>
              <a:cs typeface="Oxygen"/>
              <a:sym typeface="Oxygen"/>
            </a:endParaRPr>
          </a:p>
        </p:txBody>
      </p:sp>
      <p:cxnSp>
        <p:nvCxnSpPr>
          <p:cNvPr id="144" name="Google Shape;144;p4"/>
          <p:cNvCxnSpPr/>
          <p:nvPr/>
        </p:nvCxnSpPr>
        <p:spPr>
          <a:xfrm>
            <a:off x="528498" y="2715177"/>
            <a:ext cx="3086100" cy="0"/>
          </a:xfrm>
          <a:prstGeom prst="straightConnector1">
            <a:avLst/>
          </a:prstGeom>
          <a:noFill/>
          <a:ln cap="flat" cmpd="sng" w="38100">
            <a:solidFill>
              <a:srgbClr val="181717"/>
            </a:solidFill>
            <a:prstDash val="solid"/>
            <a:miter lim="800000"/>
            <a:headEnd len="sm" w="sm" type="none"/>
            <a:tailEnd len="sm" w="sm" type="none"/>
          </a:ln>
        </p:spPr>
      </p:cxnSp>
      <p:sp>
        <p:nvSpPr>
          <p:cNvPr id="145" name="Google Shape;145;p4"/>
          <p:cNvSpPr/>
          <p:nvPr/>
        </p:nvSpPr>
        <p:spPr>
          <a:xfrm>
            <a:off x="4081948" y="0"/>
            <a:ext cx="4248014" cy="6858000"/>
          </a:xfrm>
          <a:prstGeom prst="rect">
            <a:avLst/>
          </a:prstGeom>
          <a:solidFill>
            <a:srgbClr val="F2F2F2">
              <a:alpha val="4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4"/>
          <p:cNvSpPr txBox="1"/>
          <p:nvPr/>
        </p:nvSpPr>
        <p:spPr>
          <a:xfrm>
            <a:off x="8577406" y="1970663"/>
            <a:ext cx="3228975"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Arial"/>
              <a:buChar char="•"/>
            </a:pPr>
            <a:r>
              <a:rPr b="0" i="0" lang="en-IN" sz="2000" u="none" cap="none" strike="noStrike">
                <a:solidFill>
                  <a:schemeClr val="lt1"/>
                </a:solidFill>
                <a:latin typeface="Oxygen"/>
                <a:ea typeface="Oxygen"/>
                <a:cs typeface="Oxygen"/>
                <a:sym typeface="Oxygen"/>
              </a:rPr>
              <a:t>Lack of flexible modular EEG acquisition systems</a:t>
            </a:r>
            <a:endParaRPr/>
          </a:p>
          <a:p>
            <a:pPr indent="-158750" lvl="0" marL="285750" marR="0" rtl="0" algn="l">
              <a:spcBef>
                <a:spcPts val="0"/>
              </a:spcBef>
              <a:spcAft>
                <a:spcPts val="0"/>
              </a:spcAft>
              <a:buClr>
                <a:schemeClr val="dk1"/>
              </a:buClr>
              <a:buSzPts val="2000"/>
              <a:buFont typeface="Arial"/>
              <a:buNone/>
            </a:pPr>
            <a:r>
              <a:t/>
            </a:r>
            <a:endParaRPr b="0" i="0" sz="2000" u="none" cap="none" strike="noStrike">
              <a:solidFill>
                <a:schemeClr val="lt1"/>
              </a:solidFill>
              <a:latin typeface="Oxygen"/>
              <a:ea typeface="Oxygen"/>
              <a:cs typeface="Oxygen"/>
              <a:sym typeface="Oxygen"/>
            </a:endParaRPr>
          </a:p>
          <a:p>
            <a:pPr indent="-285750" lvl="0" marL="285750" marR="0" rtl="0" algn="l">
              <a:spcBef>
                <a:spcPts val="0"/>
              </a:spcBef>
              <a:spcAft>
                <a:spcPts val="0"/>
              </a:spcAft>
              <a:buClr>
                <a:schemeClr val="lt1"/>
              </a:buClr>
              <a:buSzPts val="2000"/>
              <a:buFont typeface="Arial"/>
              <a:buChar char="•"/>
            </a:pPr>
            <a:r>
              <a:rPr b="0" i="0" lang="en-IN" sz="2000" u="none" cap="none" strike="noStrike">
                <a:solidFill>
                  <a:schemeClr val="lt1"/>
                </a:solidFill>
                <a:latin typeface="Oxygen"/>
                <a:ea typeface="Oxygen"/>
                <a:cs typeface="Oxygen"/>
                <a:sym typeface="Oxygen"/>
              </a:rPr>
              <a:t>Customisable hardware for custom applications</a:t>
            </a:r>
            <a:endParaRPr/>
          </a:p>
          <a:p>
            <a:pPr indent="-158750" lvl="0" marL="285750" marR="0" rtl="0" algn="l">
              <a:spcBef>
                <a:spcPts val="0"/>
              </a:spcBef>
              <a:spcAft>
                <a:spcPts val="0"/>
              </a:spcAft>
              <a:buClr>
                <a:schemeClr val="dk1"/>
              </a:buClr>
              <a:buSzPts val="2000"/>
              <a:buFont typeface="Arial"/>
              <a:buNone/>
            </a:pPr>
            <a:r>
              <a:t/>
            </a:r>
            <a:endParaRPr b="0" i="0" sz="2000" u="none" cap="none" strike="noStrike">
              <a:solidFill>
                <a:schemeClr val="lt1"/>
              </a:solidFill>
              <a:latin typeface="Oxygen"/>
              <a:ea typeface="Oxygen"/>
              <a:cs typeface="Oxygen"/>
              <a:sym typeface="Oxygen"/>
            </a:endParaRPr>
          </a:p>
          <a:p>
            <a:pPr indent="-285750" lvl="0" marL="285750" marR="0" rtl="0" algn="l">
              <a:spcBef>
                <a:spcPts val="0"/>
              </a:spcBef>
              <a:spcAft>
                <a:spcPts val="0"/>
              </a:spcAft>
              <a:buClr>
                <a:schemeClr val="lt1"/>
              </a:buClr>
              <a:buSzPts val="2000"/>
              <a:buFont typeface="Arial"/>
              <a:buChar char="•"/>
            </a:pPr>
            <a:r>
              <a:rPr b="0" i="0" lang="en-IN" sz="2000" u="none" cap="none" strike="noStrike">
                <a:solidFill>
                  <a:schemeClr val="lt1"/>
                </a:solidFill>
                <a:latin typeface="Oxygen"/>
                <a:ea typeface="Oxygen"/>
                <a:cs typeface="Oxygen"/>
                <a:sym typeface="Oxygen"/>
              </a:rPr>
              <a:t>High entry costs for EEG Acquisition Systems</a:t>
            </a:r>
            <a:endParaRPr/>
          </a:p>
          <a:p>
            <a:pPr indent="-158750" lvl="0" marL="285750" marR="0" rtl="0" algn="l">
              <a:spcBef>
                <a:spcPts val="0"/>
              </a:spcBef>
              <a:spcAft>
                <a:spcPts val="0"/>
              </a:spcAft>
              <a:buClr>
                <a:schemeClr val="dk1"/>
              </a:buClr>
              <a:buSzPts val="2000"/>
              <a:buFont typeface="Arial"/>
              <a:buNone/>
            </a:pPr>
            <a:r>
              <a:t/>
            </a:r>
            <a:endParaRPr b="0" i="0" sz="2000" u="none" cap="none" strike="noStrike">
              <a:solidFill>
                <a:schemeClr val="lt1"/>
              </a:solidFill>
              <a:latin typeface="Oxygen"/>
              <a:ea typeface="Oxygen"/>
              <a:cs typeface="Oxygen"/>
              <a:sym typeface="Oxygen"/>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lt1"/>
              </a:solidFill>
              <a:latin typeface="Oxygen"/>
              <a:ea typeface="Oxygen"/>
              <a:cs typeface="Oxygen"/>
              <a:sym typeface="Oxygen"/>
            </a:endParaRPr>
          </a:p>
        </p:txBody>
      </p:sp>
      <p:sp>
        <p:nvSpPr>
          <p:cNvPr id="147" name="Google Shape;147;p4"/>
          <p:cNvSpPr txBox="1"/>
          <p:nvPr/>
        </p:nvSpPr>
        <p:spPr>
          <a:xfrm>
            <a:off x="4843600" y="2432327"/>
            <a:ext cx="3228975" cy="221599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Arial"/>
              <a:buChar char="•"/>
            </a:pPr>
            <a:r>
              <a:rPr b="0" i="0" lang="en-IN" sz="2000" u="none" cap="none" strike="noStrike">
                <a:solidFill>
                  <a:schemeClr val="lt1"/>
                </a:solidFill>
                <a:latin typeface="Oxygen"/>
                <a:ea typeface="Oxygen"/>
                <a:cs typeface="Oxygen"/>
                <a:sym typeface="Oxygen"/>
              </a:rPr>
              <a:t>Comfort of subject for long duration recordings</a:t>
            </a:r>
            <a:endParaRPr/>
          </a:p>
          <a:p>
            <a:pPr indent="-285750" lvl="0" marL="285750" marR="0" rtl="0" algn="l">
              <a:spcBef>
                <a:spcPts val="0"/>
              </a:spcBef>
              <a:spcAft>
                <a:spcPts val="0"/>
              </a:spcAft>
              <a:buClr>
                <a:schemeClr val="lt1"/>
              </a:buClr>
              <a:buSzPts val="2000"/>
              <a:buFont typeface="Arial"/>
              <a:buChar char="•"/>
            </a:pPr>
            <a:r>
              <a:rPr b="0" i="0" lang="en-IN" sz="2000" u="none" cap="none" strike="noStrike">
                <a:solidFill>
                  <a:schemeClr val="lt1"/>
                </a:solidFill>
                <a:latin typeface="Oxygen"/>
                <a:ea typeface="Oxygen"/>
                <a:cs typeface="Oxygen"/>
                <a:sym typeface="Oxygen"/>
              </a:rPr>
              <a:t>Custom Hardware Interfacing Options</a:t>
            </a:r>
            <a:endParaRPr/>
          </a:p>
          <a:p>
            <a:pPr indent="-158750" lvl="0" marL="285750" marR="0" rtl="0" algn="l">
              <a:spcBef>
                <a:spcPts val="0"/>
              </a:spcBef>
              <a:spcAft>
                <a:spcPts val="0"/>
              </a:spcAft>
              <a:buClr>
                <a:schemeClr val="dk1"/>
              </a:buClr>
              <a:buSzPts val="2000"/>
              <a:buFont typeface="Arial"/>
              <a:buNone/>
            </a:pPr>
            <a:r>
              <a:t/>
            </a:r>
            <a:endParaRPr b="0" i="0" sz="2000" u="none" cap="none" strike="noStrike">
              <a:solidFill>
                <a:schemeClr val="lt1"/>
              </a:solidFill>
              <a:latin typeface="Oxygen"/>
              <a:ea typeface="Oxygen"/>
              <a:cs typeface="Oxygen"/>
              <a:sym typeface="Oxygen"/>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lt1"/>
              </a:solidFill>
              <a:latin typeface="Oxygen"/>
              <a:ea typeface="Oxygen"/>
              <a:cs typeface="Oxygen"/>
              <a:sym typeface="Oxygen"/>
            </a:endParaRPr>
          </a:p>
        </p:txBody>
      </p:sp>
      <p:pic>
        <p:nvPicPr>
          <p:cNvPr descr="Classroom" id="148" name="Google Shape;148;p4"/>
          <p:cNvPicPr preferRelativeResize="0"/>
          <p:nvPr/>
        </p:nvPicPr>
        <p:blipFill rotWithShape="1">
          <a:blip r:embed="rId3">
            <a:alphaModFix/>
          </a:blip>
          <a:srcRect b="0" l="0" r="0" t="0"/>
          <a:stretch/>
        </p:blipFill>
        <p:spPr>
          <a:xfrm>
            <a:off x="1081296" y="3429000"/>
            <a:ext cx="1771650" cy="1771650"/>
          </a:xfrm>
          <a:prstGeom prst="rect">
            <a:avLst/>
          </a:prstGeom>
          <a:noFill/>
          <a:ln>
            <a:noFill/>
          </a:ln>
        </p:spPr>
      </p:pic>
      <p:sp>
        <p:nvSpPr>
          <p:cNvPr id="149" name="Google Shape;14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150" name="Google Shape;15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par>
                                <p:cTn fill="hold" nodeType="withEffect" presetClass="entr" presetID="10" presetSubtype="0">
                                  <p:stCondLst>
                                    <p:cond delay="50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80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110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150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5"/>
          <p:cNvSpPr/>
          <p:nvPr/>
        </p:nvSpPr>
        <p:spPr>
          <a:xfrm>
            <a:off x="1" y="0"/>
            <a:ext cx="2081779"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5"/>
          <p:cNvSpPr txBox="1"/>
          <p:nvPr/>
        </p:nvSpPr>
        <p:spPr>
          <a:xfrm rot="-5400000">
            <a:off x="-2443343" y="2869873"/>
            <a:ext cx="6858000" cy="1118255"/>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i="0" lang="en-IN" sz="6600" u="none" cap="none" strike="noStrike">
                <a:solidFill>
                  <a:schemeClr val="dk1"/>
                </a:solidFill>
                <a:latin typeface="Oxygen"/>
                <a:ea typeface="Oxygen"/>
                <a:cs typeface="Oxygen"/>
                <a:sym typeface="Oxygen"/>
              </a:rPr>
              <a:t>Objectives</a:t>
            </a:r>
            <a:endParaRPr b="1" i="0" sz="6600" u="none" cap="none" strike="noStrike">
              <a:solidFill>
                <a:schemeClr val="dk1"/>
              </a:solidFill>
              <a:latin typeface="Oxygen"/>
              <a:ea typeface="Oxygen"/>
              <a:cs typeface="Oxygen"/>
              <a:sym typeface="Oxygen"/>
            </a:endParaRPr>
          </a:p>
        </p:txBody>
      </p:sp>
      <p:cxnSp>
        <p:nvCxnSpPr>
          <p:cNvPr id="158" name="Google Shape;158;p5"/>
          <p:cNvCxnSpPr/>
          <p:nvPr/>
        </p:nvCxnSpPr>
        <p:spPr>
          <a:xfrm>
            <a:off x="1544785" y="1551563"/>
            <a:ext cx="0" cy="3771900"/>
          </a:xfrm>
          <a:prstGeom prst="straightConnector1">
            <a:avLst/>
          </a:prstGeom>
          <a:noFill/>
          <a:ln cap="flat" cmpd="sng" w="38100">
            <a:solidFill>
              <a:srgbClr val="181717"/>
            </a:solidFill>
            <a:prstDash val="solid"/>
            <a:miter lim="800000"/>
            <a:headEnd len="sm" w="sm" type="none"/>
            <a:tailEnd len="sm" w="sm" type="none"/>
          </a:ln>
        </p:spPr>
      </p:cxnSp>
      <p:sp>
        <p:nvSpPr>
          <p:cNvPr id="159" name="Google Shape;159;p5"/>
          <p:cNvSpPr/>
          <p:nvPr/>
        </p:nvSpPr>
        <p:spPr>
          <a:xfrm>
            <a:off x="1924049" y="8513"/>
            <a:ext cx="7715249" cy="6858000"/>
          </a:xfrm>
          <a:prstGeom prst="rect">
            <a:avLst/>
          </a:prstGeom>
          <a:solidFill>
            <a:srgbClr val="F2F2F2">
              <a:alpha val="4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0" name="Google Shape;160;p5"/>
          <p:cNvSpPr txBox="1"/>
          <p:nvPr/>
        </p:nvSpPr>
        <p:spPr>
          <a:xfrm>
            <a:off x="2552702" y="2175629"/>
            <a:ext cx="6355272" cy="25237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u="none" cap="none" strike="noStrike">
                <a:solidFill>
                  <a:schemeClr val="lt1"/>
                </a:solidFill>
                <a:latin typeface="Oxygen"/>
                <a:ea typeface="Oxygen"/>
                <a:cs typeface="Oxygen"/>
                <a:sym typeface="Oxygen"/>
              </a:rPr>
              <a:t>Hardware</a:t>
            </a:r>
            <a:endParaRPr/>
          </a:p>
          <a:p>
            <a:pPr indent="-342900" lvl="0" marL="342900" marR="0" rtl="0" algn="l">
              <a:spcBef>
                <a:spcPts val="0"/>
              </a:spcBef>
              <a:spcAft>
                <a:spcPts val="0"/>
              </a:spcAft>
              <a:buClr>
                <a:schemeClr val="lt1"/>
              </a:buClr>
              <a:buSzPts val="2000"/>
              <a:buFont typeface="Arial"/>
              <a:buChar char="•"/>
            </a:pPr>
            <a:r>
              <a:rPr b="0" i="0" lang="en-IN" sz="2000" u="none" cap="none" strike="noStrike">
                <a:solidFill>
                  <a:schemeClr val="lt1"/>
                </a:solidFill>
                <a:latin typeface="Oxygen"/>
                <a:ea typeface="Oxygen"/>
                <a:cs typeface="Oxygen"/>
                <a:sym typeface="Oxygen"/>
              </a:rPr>
              <a:t>Design of an EEG cap based on standard 10-20 electrode system</a:t>
            </a:r>
            <a:endParaRPr b="0" i="0" sz="2000" u="none" cap="none" strike="noStrike">
              <a:solidFill>
                <a:schemeClr val="lt1"/>
              </a:solidFill>
              <a:latin typeface="Oxygen"/>
              <a:ea typeface="Oxygen"/>
              <a:cs typeface="Oxygen"/>
              <a:sym typeface="Oxygen"/>
            </a:endParaRPr>
          </a:p>
          <a:p>
            <a:pPr indent="-342900" lvl="0" marL="342900" marR="0" rtl="0" algn="l">
              <a:spcBef>
                <a:spcPts val="0"/>
              </a:spcBef>
              <a:spcAft>
                <a:spcPts val="0"/>
              </a:spcAft>
              <a:buClr>
                <a:schemeClr val="lt1"/>
              </a:buClr>
              <a:buSzPts val="2000"/>
              <a:buFont typeface="Arial"/>
              <a:buChar char="•"/>
            </a:pPr>
            <a:r>
              <a:rPr b="0" i="0" lang="en-IN" sz="2000" u="none" cap="none" strike="noStrike">
                <a:solidFill>
                  <a:schemeClr val="lt1"/>
                </a:solidFill>
                <a:latin typeface="Oxygen"/>
                <a:ea typeface="Oxygen"/>
                <a:cs typeface="Oxygen"/>
                <a:sym typeface="Oxygen"/>
              </a:rPr>
              <a:t>Selection of suitable components for the acquisition system</a:t>
            </a:r>
            <a:endParaRPr b="0" i="0" sz="2000" u="none" cap="none" strike="noStrike">
              <a:solidFill>
                <a:schemeClr val="lt1"/>
              </a:solidFill>
              <a:latin typeface="Oxygen"/>
              <a:ea typeface="Oxygen"/>
              <a:cs typeface="Oxygen"/>
              <a:sym typeface="Oxygen"/>
            </a:endParaRPr>
          </a:p>
          <a:p>
            <a:pPr indent="-342900" lvl="0" marL="342900" marR="0" rtl="0" algn="l">
              <a:spcBef>
                <a:spcPts val="0"/>
              </a:spcBef>
              <a:spcAft>
                <a:spcPts val="0"/>
              </a:spcAft>
              <a:buClr>
                <a:schemeClr val="lt1"/>
              </a:buClr>
              <a:buSzPts val="2000"/>
              <a:buFont typeface="Arial"/>
              <a:buChar char="•"/>
            </a:pPr>
            <a:r>
              <a:rPr b="0" i="0" lang="en-IN" sz="2000" u="none" cap="none" strike="noStrike">
                <a:solidFill>
                  <a:schemeClr val="lt1"/>
                </a:solidFill>
                <a:latin typeface="Oxygen"/>
                <a:ea typeface="Oxygen"/>
                <a:cs typeface="Oxygen"/>
                <a:sym typeface="Oxygen"/>
              </a:rPr>
              <a:t>Design of a compact EEG acquisition circuit</a:t>
            </a:r>
            <a:endParaRPr b="0" i="0" sz="2000" u="none" cap="none" strike="noStrike">
              <a:solidFill>
                <a:schemeClr val="lt1"/>
              </a:solidFill>
              <a:latin typeface="Oxygen"/>
              <a:ea typeface="Oxygen"/>
              <a:cs typeface="Oxygen"/>
              <a:sym typeface="Oxygen"/>
            </a:endParaRPr>
          </a:p>
          <a:p>
            <a:pPr indent="-342900" lvl="0" marL="342900" marR="0" rtl="0" algn="l">
              <a:spcBef>
                <a:spcPts val="0"/>
              </a:spcBef>
              <a:spcAft>
                <a:spcPts val="0"/>
              </a:spcAft>
              <a:buClr>
                <a:schemeClr val="lt1"/>
              </a:buClr>
              <a:buSzPts val="2000"/>
              <a:buFont typeface="Arial"/>
              <a:buChar char="•"/>
            </a:pPr>
            <a:r>
              <a:rPr b="0" i="0" lang="en-IN" sz="2000" u="none" cap="none" strike="noStrike">
                <a:solidFill>
                  <a:schemeClr val="lt1"/>
                </a:solidFill>
                <a:latin typeface="Oxygen"/>
                <a:ea typeface="Oxygen"/>
                <a:cs typeface="Oxygen"/>
                <a:sym typeface="Oxygen"/>
              </a:rPr>
              <a:t>Design and fabrication of PCB</a:t>
            </a:r>
            <a:endParaRPr/>
          </a:p>
          <a:p>
            <a:pPr indent="0" lvl="0" marL="0" marR="0" rtl="0" algn="l">
              <a:spcBef>
                <a:spcPts val="0"/>
              </a:spcBef>
              <a:spcAft>
                <a:spcPts val="0"/>
              </a:spcAft>
              <a:buNone/>
            </a:pPr>
            <a:r>
              <a:t/>
            </a:r>
            <a:endParaRPr sz="1800">
              <a:solidFill>
                <a:schemeClr val="lt1"/>
              </a:solidFill>
              <a:latin typeface="Oxygen"/>
              <a:ea typeface="Oxygen"/>
              <a:cs typeface="Oxygen"/>
              <a:sym typeface="Oxygen"/>
            </a:endParaRPr>
          </a:p>
        </p:txBody>
      </p:sp>
      <p:pic>
        <p:nvPicPr>
          <p:cNvPr descr="Bullseye" id="161" name="Google Shape;161;p5"/>
          <p:cNvPicPr preferRelativeResize="0"/>
          <p:nvPr/>
        </p:nvPicPr>
        <p:blipFill rotWithShape="1">
          <a:blip r:embed="rId3">
            <a:alphaModFix/>
          </a:blip>
          <a:srcRect b="0" l="0" r="0" t="0"/>
          <a:stretch/>
        </p:blipFill>
        <p:spPr>
          <a:xfrm>
            <a:off x="9908096" y="2500312"/>
            <a:ext cx="1857375" cy="1857375"/>
          </a:xfrm>
          <a:prstGeom prst="rect">
            <a:avLst/>
          </a:prstGeom>
          <a:noFill/>
          <a:ln>
            <a:noFill/>
          </a:ln>
        </p:spPr>
      </p:pic>
      <p:sp>
        <p:nvSpPr>
          <p:cNvPr id="162" name="Google Shape;16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163" name="Google Shape;16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par>
                                <p:cTn fill="hold" nodeType="withEffect" presetClass="entr" presetID="10" presetSubtype="0">
                                  <p:stCondLst>
                                    <p:cond delay="20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par>
                                <p:cTn fill="hold" nodeType="withEffect" presetClass="entr" presetID="10" presetSubtype="0">
                                  <p:stCondLst>
                                    <p:cond delay="50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par>
                                <p:cTn fill="hold" nodeType="withEffect" presetClass="entr" presetID="10" presetSubtype="0">
                                  <p:stCondLst>
                                    <p:cond delay="110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p:nvPr/>
        </p:nvSpPr>
        <p:spPr>
          <a:xfrm>
            <a:off x="-3864" y="-17681"/>
            <a:ext cx="12192000" cy="1616586"/>
          </a:xfrm>
          <a:prstGeom prst="rect">
            <a:avLst/>
          </a:prstGeom>
          <a:solidFill>
            <a:schemeClr val="lt1">
              <a:alpha val="30980"/>
            </a:schemeClr>
          </a:solidFill>
          <a:ln>
            <a:noFill/>
          </a:ln>
          <a:effectLst>
            <a:outerShdw blurRad="50800" rotWithShape="0" algn="ctr" dir="5400000" dist="50800">
              <a:srgbClr val="000000"/>
            </a:outerShdw>
          </a:effectLst>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Calibri"/>
              <a:ea typeface="Calibri"/>
              <a:cs typeface="Calibri"/>
              <a:sym typeface="Calibri"/>
            </a:endParaRPr>
          </a:p>
        </p:txBody>
      </p:sp>
      <p:graphicFrame>
        <p:nvGraphicFramePr>
          <p:cNvPr id="169" name="Google Shape;169;p6"/>
          <p:cNvGraphicFramePr/>
          <p:nvPr/>
        </p:nvGraphicFramePr>
        <p:xfrm>
          <a:off x="175491" y="1459344"/>
          <a:ext cx="3000000" cy="3000000"/>
        </p:xfrm>
        <a:graphic>
          <a:graphicData uri="http://schemas.openxmlformats.org/drawingml/2006/table">
            <a:tbl>
              <a:tblPr bandRow="1" firstRow="1">
                <a:noFill/>
                <a:tableStyleId>{B29F8354-8858-4109-B3A8-E546AB6A9653}</a:tableStyleId>
              </a:tblPr>
              <a:tblGrid>
                <a:gridCol w="1701500"/>
                <a:gridCol w="3210775"/>
                <a:gridCol w="3838425"/>
                <a:gridCol w="3044125"/>
              </a:tblGrid>
              <a:tr h="723425">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Product</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Company</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The methodology incorporated in the product</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What we implemented from the Product</a:t>
                      </a:r>
                      <a:endParaRPr sz="1400" u="none" cap="none" strike="noStrike">
                        <a:latin typeface="Oxygen"/>
                        <a:ea typeface="Oxygen"/>
                        <a:cs typeface="Oxygen"/>
                        <a:sym typeface="Oxygen"/>
                      </a:endParaRPr>
                    </a:p>
                  </a:txBody>
                  <a:tcPr marT="15875" marB="15875" marR="31750" marL="31750"/>
                </a:tc>
              </a:tr>
              <a:tr h="1470850">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Ganglion</a:t>
                      </a:r>
                      <a:endParaRPr sz="1400" u="none" cap="none" strike="noStrike">
                        <a:latin typeface="Oxygen"/>
                        <a:ea typeface="Oxygen"/>
                        <a:cs typeface="Oxygen"/>
                        <a:sym typeface="Oxygen"/>
                      </a:endParaRPr>
                    </a:p>
                  </a:txBody>
                  <a:tcPr marT="15875" marB="15875" marR="31750" marL="31750"/>
                </a:tc>
                <a:tc>
                  <a:txBody>
                    <a:bodyPr/>
                    <a:lstStyle/>
                    <a:p>
                      <a:pPr indent="0" lvl="0" marL="0" marR="0" rtl="0" algn="l">
                        <a:lnSpc>
                          <a:spcPct val="107000"/>
                        </a:lnSpc>
                        <a:spcBef>
                          <a:spcPts val="0"/>
                        </a:spcBef>
                        <a:spcAft>
                          <a:spcPts val="0"/>
                        </a:spcAft>
                        <a:buNone/>
                      </a:pPr>
                      <a:r>
                        <a:rPr lang="en-IN" sz="1400" u="none" cap="none" strike="noStrike">
                          <a:solidFill>
                            <a:schemeClr val="dk1"/>
                          </a:solidFill>
                          <a:latin typeface="Oxygen"/>
                          <a:ea typeface="Oxygen"/>
                          <a:cs typeface="Oxygen"/>
                          <a:sym typeface="Oxygen"/>
                        </a:rPr>
                        <a:t>OpenBCI</a:t>
                      </a:r>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Analog Front End</a:t>
                      </a:r>
                      <a:endParaRPr/>
                    </a:p>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Bluetooth/ Wi-Fi based connectivity</a:t>
                      </a:r>
                      <a:endParaRPr/>
                    </a:p>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GUI</a:t>
                      </a:r>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Analog Front End Inspiration</a:t>
                      </a:r>
                      <a:endParaRPr sz="1400" u="none" cap="none" strike="noStrike">
                        <a:latin typeface="Oxygen"/>
                        <a:ea typeface="Oxygen"/>
                        <a:cs typeface="Oxygen"/>
                        <a:sym typeface="Oxygen"/>
                      </a:endParaRPr>
                    </a:p>
                  </a:txBody>
                  <a:tcPr marT="15875" marB="15875" marR="31750" marL="31750"/>
                </a:tc>
              </a:tr>
              <a:tr h="1550550">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Ultracortex "Mark IV" EEG Headset</a:t>
                      </a:r>
                      <a:endParaRPr sz="1400" u="none" cap="none" strike="noStrike">
                        <a:latin typeface="Oxygen"/>
                        <a:ea typeface="Oxygen"/>
                        <a:cs typeface="Oxygen"/>
                        <a:sym typeface="Oxygen"/>
                      </a:endParaRPr>
                    </a:p>
                  </a:txBody>
                  <a:tcPr marT="15875" marB="15875" marR="31750" marL="31750"/>
                </a:tc>
                <a:tc>
                  <a:txBody>
                    <a:bodyPr/>
                    <a:lstStyle/>
                    <a:p>
                      <a:pPr indent="0" lvl="0" marL="0" marR="0" rtl="0" algn="l">
                        <a:lnSpc>
                          <a:spcPct val="107000"/>
                        </a:lnSpc>
                        <a:spcBef>
                          <a:spcPts val="0"/>
                        </a:spcBef>
                        <a:spcAft>
                          <a:spcPts val="0"/>
                        </a:spcAft>
                        <a:buNone/>
                      </a:pPr>
                      <a:r>
                        <a:rPr lang="en-IN" sz="1400" u="none" cap="none" strike="noStrike">
                          <a:latin typeface="Oxygen"/>
                          <a:ea typeface="Oxygen"/>
                          <a:cs typeface="Oxygen"/>
                          <a:sym typeface="Oxygen"/>
                        </a:rPr>
                        <a:t>Open BCI</a:t>
                      </a:r>
                      <a:endParaRPr sz="1400" u="none" cap="none" strike="noStrike">
                        <a:latin typeface="Oxygen"/>
                        <a:ea typeface="Oxygen"/>
                        <a:cs typeface="Oxygen"/>
                        <a:sym typeface="Oxygen"/>
                      </a:endParaRPr>
                    </a:p>
                  </a:txBody>
                  <a:tcPr marT="15875" marB="15875" marR="31750" marL="31750"/>
                </a:tc>
                <a:tc>
                  <a:txBody>
                    <a:bodyPr/>
                    <a:lstStyle/>
                    <a:p>
                      <a:pPr indent="0" lvl="0" marL="0" marR="0" rtl="0" algn="l">
                        <a:lnSpc>
                          <a:spcPct val="107000"/>
                        </a:lnSpc>
                        <a:spcBef>
                          <a:spcPts val="0"/>
                        </a:spcBef>
                        <a:spcAft>
                          <a:spcPts val="0"/>
                        </a:spcAft>
                        <a:buNone/>
                      </a:pPr>
                      <a:r>
                        <a:rPr lang="en-IN" sz="1400" u="none" cap="none" strike="noStrike">
                          <a:latin typeface="Oxygen"/>
                          <a:ea typeface="Oxygen"/>
                          <a:cs typeface="Oxygen"/>
                          <a:sym typeface="Oxygen"/>
                        </a:rPr>
                        <a:t>Plug in plug out Electrode system design</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Section of the Electrode Dock was inspired from it</a:t>
                      </a:r>
                      <a:endParaRPr sz="1400" u="none" cap="none" strike="noStrike">
                        <a:latin typeface="Oxygen"/>
                        <a:ea typeface="Oxygen"/>
                        <a:cs typeface="Oxygen"/>
                        <a:sym typeface="Oxygen"/>
                      </a:endParaRPr>
                    </a:p>
                  </a:txBody>
                  <a:tcPr marT="15875" marB="15875" marR="31750" marL="31750"/>
                </a:tc>
              </a:tr>
              <a:tr h="1482975">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LiveAmp</a:t>
                      </a:r>
                      <a:endParaRPr sz="1400" u="none" cap="none" strike="noStrike">
                        <a:latin typeface="Oxygen"/>
                        <a:ea typeface="Oxygen"/>
                        <a:cs typeface="Oxygen"/>
                        <a:sym typeface="Oxygen"/>
                      </a:endParaRPr>
                    </a:p>
                  </a:txBody>
                  <a:tcPr marT="15875" marB="15875" marR="31750" marL="31750"/>
                </a:tc>
                <a:tc>
                  <a:txBody>
                    <a:bodyPr/>
                    <a:lstStyle/>
                    <a:p>
                      <a:pPr indent="0" lvl="0" marL="0" marR="152400" rtl="0" algn="just">
                        <a:lnSpc>
                          <a:spcPct val="107000"/>
                        </a:lnSpc>
                        <a:spcBef>
                          <a:spcPts val="0"/>
                        </a:spcBef>
                        <a:spcAft>
                          <a:spcPts val="0"/>
                        </a:spcAft>
                        <a:buNone/>
                      </a:pPr>
                      <a:r>
                        <a:rPr lang="en-IN" sz="1400" u="none" cap="none" strike="noStrike">
                          <a:latin typeface="Oxygen"/>
                          <a:ea typeface="Oxygen"/>
                          <a:cs typeface="Oxygen"/>
                          <a:sym typeface="Oxygen"/>
                        </a:rPr>
                        <a:t>Brainlatam</a:t>
                      </a:r>
                      <a:endParaRPr b="1" sz="1400" u="sng" cap="none" strike="noStrike">
                        <a:solidFill>
                          <a:srgbClr val="2F5496"/>
                        </a:solidFill>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Multi Channel Compact EEG Acquisition System</a:t>
                      </a:r>
                      <a:endParaRPr sz="1400" u="none" cap="none" strike="noStrike">
                        <a:latin typeface="Oxygen"/>
                        <a:ea typeface="Oxygen"/>
                        <a:cs typeface="Oxygen"/>
                        <a:sym typeface="Oxygen"/>
                      </a:endParaRPr>
                    </a:p>
                  </a:txBody>
                  <a:tcPr marT="15875" marB="15875" marR="31750" marL="31750"/>
                </a:tc>
                <a:tc>
                  <a:txBody>
                    <a:bodyPr/>
                    <a:lstStyle/>
                    <a:p>
                      <a:pPr indent="0" lvl="0" marL="0" marR="0" rtl="0" algn="just">
                        <a:lnSpc>
                          <a:spcPct val="107000"/>
                        </a:lnSpc>
                        <a:spcBef>
                          <a:spcPts val="0"/>
                        </a:spcBef>
                        <a:spcAft>
                          <a:spcPts val="0"/>
                        </a:spcAft>
                        <a:buNone/>
                      </a:pPr>
                      <a:r>
                        <a:rPr lang="en-IN" sz="1400" u="none" cap="none" strike="noStrike">
                          <a:latin typeface="Oxygen"/>
                          <a:ea typeface="Oxygen"/>
                          <a:cs typeface="Oxygen"/>
                          <a:sym typeface="Oxygen"/>
                        </a:rPr>
                        <a:t>Inspiration for cap design</a:t>
                      </a:r>
                      <a:endParaRPr sz="1400" u="none" cap="none" strike="noStrike">
                        <a:latin typeface="Oxygen"/>
                        <a:ea typeface="Oxygen"/>
                        <a:cs typeface="Oxygen"/>
                        <a:sym typeface="Oxygen"/>
                      </a:endParaRPr>
                    </a:p>
                  </a:txBody>
                  <a:tcPr marT="15875" marB="15875" marR="31750" marL="31750"/>
                </a:tc>
              </a:tr>
            </a:tbl>
          </a:graphicData>
        </a:graphic>
      </p:graphicFrame>
      <p:sp>
        <p:nvSpPr>
          <p:cNvPr id="170" name="Google Shape;170;p6"/>
          <p:cNvSpPr txBox="1"/>
          <p:nvPr/>
        </p:nvSpPr>
        <p:spPr>
          <a:xfrm>
            <a:off x="2663136" y="330981"/>
            <a:ext cx="6858000" cy="779701"/>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4400">
                <a:solidFill>
                  <a:schemeClr val="lt1"/>
                </a:solidFill>
                <a:latin typeface="Oxygen"/>
                <a:ea typeface="Oxygen"/>
                <a:cs typeface="Oxygen"/>
                <a:sym typeface="Oxygen"/>
              </a:rPr>
              <a:t>Product Review</a:t>
            </a:r>
            <a:endParaRPr b="1" i="0" sz="4400" u="none" cap="none" strike="noStrike">
              <a:solidFill>
                <a:schemeClr val="lt1"/>
              </a:solidFill>
              <a:latin typeface="Oxygen"/>
              <a:ea typeface="Oxygen"/>
              <a:cs typeface="Oxygen"/>
              <a:sym typeface="Oxygen"/>
            </a:endParaRPr>
          </a:p>
        </p:txBody>
      </p:sp>
      <p:sp>
        <p:nvSpPr>
          <p:cNvPr id="171" name="Google Shape;171;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172" name="Google Shape;17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10" presetSubtype="0">
                                  <p:stCondLst>
                                    <p:cond delay="20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60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7"/>
          <p:cNvPicPr preferRelativeResize="0"/>
          <p:nvPr/>
        </p:nvPicPr>
        <p:blipFill rotWithShape="1">
          <a:blip r:embed="rId3">
            <a:alphaModFix/>
          </a:blip>
          <a:srcRect b="0" l="16725" r="10911" t="0"/>
          <a:stretch/>
        </p:blipFill>
        <p:spPr>
          <a:xfrm>
            <a:off x="1" y="0"/>
            <a:ext cx="12192000" cy="6858000"/>
          </a:xfrm>
          <a:prstGeom prst="rect">
            <a:avLst/>
          </a:prstGeom>
          <a:noFill/>
          <a:ln>
            <a:noFill/>
          </a:ln>
        </p:spPr>
      </p:pic>
      <p:sp>
        <p:nvSpPr>
          <p:cNvPr id="179" name="Google Shape;179;p7"/>
          <p:cNvSpPr/>
          <p:nvPr/>
        </p:nvSpPr>
        <p:spPr>
          <a:xfrm>
            <a:off x="1" y="0"/>
            <a:ext cx="12192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7"/>
          <p:cNvSpPr txBox="1"/>
          <p:nvPr/>
        </p:nvSpPr>
        <p:spPr>
          <a:xfrm>
            <a:off x="-2" y="4812087"/>
            <a:ext cx="3562628" cy="1949252"/>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4000">
                <a:solidFill>
                  <a:srgbClr val="FFFFFF"/>
                </a:solidFill>
                <a:latin typeface="Oxygen"/>
                <a:ea typeface="Oxygen"/>
                <a:cs typeface="Oxygen"/>
                <a:sym typeface="Oxygen"/>
              </a:rPr>
              <a:t>Cap and Electrode Dock Design</a:t>
            </a:r>
            <a:endParaRPr/>
          </a:p>
        </p:txBody>
      </p:sp>
      <p:sp>
        <p:nvSpPr>
          <p:cNvPr id="181" name="Google Shape;181;p7"/>
          <p:cNvSpPr/>
          <p:nvPr/>
        </p:nvSpPr>
        <p:spPr>
          <a:xfrm>
            <a:off x="5076824" y="0"/>
            <a:ext cx="2371724" cy="68580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7"/>
          <p:cNvSpPr/>
          <p:nvPr/>
        </p:nvSpPr>
        <p:spPr>
          <a:xfrm>
            <a:off x="7448549" y="0"/>
            <a:ext cx="2371724" cy="6858000"/>
          </a:xfrm>
          <a:prstGeom prst="rect">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7"/>
          <p:cNvSpPr/>
          <p:nvPr/>
        </p:nvSpPr>
        <p:spPr>
          <a:xfrm>
            <a:off x="9820276" y="0"/>
            <a:ext cx="2371724" cy="6858000"/>
          </a:xfrm>
          <a:prstGeom prst="rect">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7"/>
          <p:cNvSpPr/>
          <p:nvPr/>
        </p:nvSpPr>
        <p:spPr>
          <a:xfrm rot="8072602">
            <a:off x="5878868" y="406909"/>
            <a:ext cx="476250" cy="495300"/>
          </a:xfrm>
          <a:prstGeom prst="halfFrame">
            <a:avLst>
              <a:gd fmla="val 33333" name="adj1"/>
              <a:gd fmla="val 3333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7"/>
          <p:cNvSpPr/>
          <p:nvPr/>
        </p:nvSpPr>
        <p:spPr>
          <a:xfrm rot="8072602">
            <a:off x="8250591" y="406910"/>
            <a:ext cx="476250" cy="495300"/>
          </a:xfrm>
          <a:prstGeom prst="halfFrame">
            <a:avLst>
              <a:gd fmla="val 33333" name="adj1"/>
              <a:gd fmla="val 3333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7"/>
          <p:cNvSpPr/>
          <p:nvPr/>
        </p:nvSpPr>
        <p:spPr>
          <a:xfrm rot="8072602">
            <a:off x="10622315" y="406910"/>
            <a:ext cx="476250" cy="495300"/>
          </a:xfrm>
          <a:prstGeom prst="halfFrame">
            <a:avLst>
              <a:gd fmla="val 33333" name="adj1"/>
              <a:gd fmla="val 3333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7"/>
          <p:cNvSpPr txBox="1"/>
          <p:nvPr/>
        </p:nvSpPr>
        <p:spPr>
          <a:xfrm>
            <a:off x="5530886" y="1086207"/>
            <a:ext cx="141033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Oxygen"/>
                <a:ea typeface="Oxygen"/>
                <a:cs typeface="Oxygen"/>
                <a:sym typeface="Oxygen"/>
              </a:rPr>
              <a:t>Cap Design</a:t>
            </a:r>
            <a:endParaRPr/>
          </a:p>
          <a:p>
            <a:pPr indent="0" lvl="0" marL="0" marR="0" rtl="0" algn="ctr">
              <a:spcBef>
                <a:spcPts val="0"/>
              </a:spcBef>
              <a:spcAft>
                <a:spcPts val="0"/>
              </a:spcAft>
              <a:buNone/>
            </a:pPr>
            <a:r>
              <a:rPr lang="en-IN" sz="1800">
                <a:solidFill>
                  <a:schemeClr val="lt1"/>
                </a:solidFill>
                <a:latin typeface="Oxygen"/>
                <a:ea typeface="Oxygen"/>
                <a:cs typeface="Oxygen"/>
                <a:sym typeface="Oxygen"/>
              </a:rPr>
              <a:t>&amp; Material Selection</a:t>
            </a:r>
            <a:endParaRPr/>
          </a:p>
        </p:txBody>
      </p:sp>
      <p:pic>
        <p:nvPicPr>
          <p:cNvPr id="188" name="Google Shape;188;p7"/>
          <p:cNvPicPr preferRelativeResize="0"/>
          <p:nvPr/>
        </p:nvPicPr>
        <p:blipFill rotWithShape="1">
          <a:blip r:embed="rId4">
            <a:alphaModFix/>
          </a:blip>
          <a:srcRect b="0" l="0" r="0" t="0"/>
          <a:stretch/>
        </p:blipFill>
        <p:spPr>
          <a:xfrm>
            <a:off x="5161951" y="4572987"/>
            <a:ext cx="2196406" cy="1973881"/>
          </a:xfrm>
          <a:prstGeom prst="rect">
            <a:avLst/>
          </a:prstGeom>
          <a:noFill/>
          <a:ln>
            <a:noFill/>
          </a:ln>
        </p:spPr>
      </p:pic>
      <p:sp>
        <p:nvSpPr>
          <p:cNvPr id="189" name="Google Shape;189;p7"/>
          <p:cNvSpPr/>
          <p:nvPr/>
        </p:nvSpPr>
        <p:spPr>
          <a:xfrm flipH="1" rot="10800000">
            <a:off x="5143498" y="-1546426"/>
            <a:ext cx="3434889"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7"/>
          <p:cNvSpPr txBox="1"/>
          <p:nvPr/>
        </p:nvSpPr>
        <p:spPr>
          <a:xfrm>
            <a:off x="7894412" y="1224706"/>
            <a:ext cx="141033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Oxygen"/>
                <a:ea typeface="Oxygen"/>
                <a:cs typeface="Oxygen"/>
                <a:sym typeface="Oxygen"/>
              </a:rPr>
              <a:t>Electrode</a:t>
            </a:r>
            <a:endParaRPr/>
          </a:p>
          <a:p>
            <a:pPr indent="0" lvl="0" marL="0" marR="0" rtl="0" algn="ctr">
              <a:spcBef>
                <a:spcPts val="0"/>
              </a:spcBef>
              <a:spcAft>
                <a:spcPts val="0"/>
              </a:spcAft>
              <a:buNone/>
            </a:pPr>
            <a:r>
              <a:rPr lang="en-IN" sz="1800">
                <a:solidFill>
                  <a:schemeClr val="lt1"/>
                </a:solidFill>
                <a:latin typeface="Oxygen"/>
                <a:ea typeface="Oxygen"/>
                <a:cs typeface="Oxygen"/>
                <a:sym typeface="Oxygen"/>
              </a:rPr>
              <a:t>Dock</a:t>
            </a:r>
            <a:endParaRPr/>
          </a:p>
        </p:txBody>
      </p:sp>
      <p:pic>
        <p:nvPicPr>
          <p:cNvPr id="191" name="Google Shape;191;p7"/>
          <p:cNvPicPr preferRelativeResize="0"/>
          <p:nvPr/>
        </p:nvPicPr>
        <p:blipFill rotWithShape="1">
          <a:blip r:embed="rId5">
            <a:alphaModFix/>
          </a:blip>
          <a:srcRect b="0" l="0" r="0" t="0"/>
          <a:stretch/>
        </p:blipFill>
        <p:spPr>
          <a:xfrm rot="5400000">
            <a:off x="7591446" y="4772939"/>
            <a:ext cx="1973881" cy="1573977"/>
          </a:xfrm>
          <a:prstGeom prst="rect">
            <a:avLst/>
          </a:prstGeom>
          <a:solidFill>
            <a:srgbClr val="767171"/>
          </a:solidFill>
          <a:ln>
            <a:noFill/>
          </a:ln>
        </p:spPr>
      </p:pic>
      <p:sp>
        <p:nvSpPr>
          <p:cNvPr id="192" name="Google Shape;192;p7"/>
          <p:cNvSpPr txBox="1"/>
          <p:nvPr/>
        </p:nvSpPr>
        <p:spPr>
          <a:xfrm>
            <a:off x="10256246" y="1375810"/>
            <a:ext cx="14103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Oxygen"/>
                <a:ea typeface="Oxygen"/>
                <a:cs typeface="Oxygen"/>
                <a:sym typeface="Oxygen"/>
              </a:rPr>
              <a:t>Fabrication</a:t>
            </a:r>
            <a:endParaRPr/>
          </a:p>
        </p:txBody>
      </p:sp>
      <p:pic>
        <p:nvPicPr>
          <p:cNvPr id="193" name="Google Shape;193;p7"/>
          <p:cNvPicPr preferRelativeResize="0"/>
          <p:nvPr/>
        </p:nvPicPr>
        <p:blipFill rotWithShape="1">
          <a:blip r:embed="rId6">
            <a:alphaModFix/>
          </a:blip>
          <a:srcRect b="12308" l="0" r="0" t="0"/>
          <a:stretch/>
        </p:blipFill>
        <p:spPr>
          <a:xfrm>
            <a:off x="10070344" y="4572987"/>
            <a:ext cx="1960845" cy="2085482"/>
          </a:xfrm>
          <a:prstGeom prst="rect">
            <a:avLst/>
          </a:prstGeom>
          <a:noFill/>
          <a:ln>
            <a:noFill/>
          </a:ln>
        </p:spPr>
      </p:pic>
      <p:sp>
        <p:nvSpPr>
          <p:cNvPr id="194" name="Google Shape;194;p7"/>
          <p:cNvSpPr txBox="1"/>
          <p:nvPr/>
        </p:nvSpPr>
        <p:spPr>
          <a:xfrm>
            <a:off x="5248279" y="2413337"/>
            <a:ext cx="2110078"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3D &amp; 2D Design</a:t>
            </a:r>
            <a:endParaRPr/>
          </a:p>
          <a:p>
            <a:pPr indent="-285750" lvl="1" marL="742950" marR="0" rtl="0" algn="l">
              <a:spcBef>
                <a:spcPts val="0"/>
              </a:spcBef>
              <a:spcAft>
                <a:spcPts val="0"/>
              </a:spcAft>
              <a:buClr>
                <a:schemeClr val="lt1"/>
              </a:buClr>
              <a:buSzPts val="1400"/>
              <a:buFont typeface="Arial"/>
              <a:buChar char="•"/>
            </a:pPr>
            <a:r>
              <a:rPr b="0" i="0" lang="en-IN" sz="1400" u="none" cap="none" strike="noStrike">
                <a:solidFill>
                  <a:schemeClr val="lt1"/>
                </a:solidFill>
                <a:latin typeface="Oxygen"/>
                <a:ea typeface="Oxygen"/>
                <a:cs typeface="Oxygen"/>
                <a:sym typeface="Oxygen"/>
              </a:rPr>
              <a:t>10-20 system electrode placement</a:t>
            </a:r>
            <a:endParaRPr/>
          </a:p>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Material Selection Criteria</a:t>
            </a:r>
            <a:endParaRPr/>
          </a:p>
          <a:p>
            <a:pPr indent="-285750" lvl="1" marL="742950" marR="0" rtl="0" algn="l">
              <a:spcBef>
                <a:spcPts val="0"/>
              </a:spcBef>
              <a:spcAft>
                <a:spcPts val="0"/>
              </a:spcAft>
              <a:buClr>
                <a:schemeClr val="lt1"/>
              </a:buClr>
              <a:buSzPts val="1400"/>
              <a:buFont typeface="Arial"/>
              <a:buChar char="•"/>
            </a:pPr>
            <a:r>
              <a:rPr b="0" i="0" lang="en-IN" sz="1400" u="none" cap="none" strike="noStrike">
                <a:solidFill>
                  <a:schemeClr val="lt1"/>
                </a:solidFill>
                <a:latin typeface="Oxygen"/>
                <a:ea typeface="Oxygen"/>
                <a:cs typeface="Oxygen"/>
                <a:sym typeface="Oxygen"/>
              </a:rPr>
              <a:t>Softness</a:t>
            </a:r>
            <a:endParaRPr b="0" i="0" sz="1800" u="none" cap="none" strike="noStrike">
              <a:solidFill>
                <a:schemeClr val="lt1"/>
              </a:solidFill>
              <a:latin typeface="Oxygen"/>
              <a:ea typeface="Oxygen"/>
              <a:cs typeface="Oxygen"/>
              <a:sym typeface="Oxygen"/>
            </a:endParaRPr>
          </a:p>
          <a:p>
            <a:pPr indent="-285750" lvl="1" marL="742950" marR="0" rtl="0" algn="l">
              <a:spcBef>
                <a:spcPts val="0"/>
              </a:spcBef>
              <a:spcAft>
                <a:spcPts val="0"/>
              </a:spcAft>
              <a:buClr>
                <a:schemeClr val="lt1"/>
              </a:buClr>
              <a:buSzPts val="1400"/>
              <a:buFont typeface="Arial"/>
              <a:buChar char="•"/>
            </a:pPr>
            <a:r>
              <a:rPr b="0" i="0" lang="en-IN" sz="1400" u="none" cap="none" strike="noStrike">
                <a:solidFill>
                  <a:schemeClr val="lt1"/>
                </a:solidFill>
                <a:latin typeface="Oxygen"/>
                <a:ea typeface="Oxygen"/>
                <a:cs typeface="Oxygen"/>
                <a:sym typeface="Oxygen"/>
              </a:rPr>
              <a:t>Elasticity</a:t>
            </a:r>
            <a:endParaRPr/>
          </a:p>
          <a:p>
            <a:pPr indent="-285750" lvl="1" marL="742950" marR="0" rtl="0" algn="l">
              <a:spcBef>
                <a:spcPts val="0"/>
              </a:spcBef>
              <a:spcAft>
                <a:spcPts val="0"/>
              </a:spcAft>
              <a:buClr>
                <a:schemeClr val="lt1"/>
              </a:buClr>
              <a:buSzPts val="1400"/>
              <a:buFont typeface="Arial"/>
              <a:buChar char="•"/>
            </a:pPr>
            <a:r>
              <a:rPr b="0" i="0" lang="en-IN" sz="1400" u="none" cap="none" strike="noStrike">
                <a:solidFill>
                  <a:schemeClr val="lt1"/>
                </a:solidFill>
                <a:latin typeface="Oxygen"/>
                <a:ea typeface="Oxygen"/>
                <a:cs typeface="Oxygen"/>
                <a:sym typeface="Oxygen"/>
              </a:rPr>
              <a:t>Reusability</a:t>
            </a:r>
            <a:endParaRPr/>
          </a:p>
        </p:txBody>
      </p:sp>
      <p:sp>
        <p:nvSpPr>
          <p:cNvPr id="195" name="Google Shape;195;p7"/>
          <p:cNvSpPr txBox="1"/>
          <p:nvPr/>
        </p:nvSpPr>
        <p:spPr>
          <a:xfrm>
            <a:off x="7529812" y="2413337"/>
            <a:ext cx="2110078" cy="73866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Method to mount various electrodes to the cap</a:t>
            </a:r>
            <a:endParaRPr/>
          </a:p>
        </p:txBody>
      </p:sp>
      <p:sp>
        <p:nvSpPr>
          <p:cNvPr id="196" name="Google Shape;196;p7"/>
          <p:cNvSpPr txBox="1"/>
          <p:nvPr/>
        </p:nvSpPr>
        <p:spPr>
          <a:xfrm>
            <a:off x="9931413" y="2413337"/>
            <a:ext cx="2110078" cy="30777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Making of the cap</a:t>
            </a:r>
            <a:endParaRPr/>
          </a:p>
        </p:txBody>
      </p:sp>
      <p:sp>
        <p:nvSpPr>
          <p:cNvPr id="197" name="Google Shape;19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198" name="Google Shape;19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par>
                                <p:cTn fill="hold" nodeType="withEffect" presetClass="entr" presetID="10" presetSubtype="0">
                                  <p:stCondLst>
                                    <p:cond delay="60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par>
                                <p:cTn fill="hold" nodeType="withEffect" presetClass="entr" presetID="10" presetSubtype="0">
                                  <p:stCondLst>
                                    <p:cond delay="60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60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par>
                                <p:cTn fill="hold" nodeType="withEffect" presetClass="entr" presetID="10" presetSubtype="0">
                                  <p:stCondLst>
                                    <p:cond delay="60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par>
                                <p:cTn fill="hold" nodeType="withEffect" presetClass="entr" presetID="10" presetSubtype="0">
                                  <p:stCondLst>
                                    <p:cond delay="60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60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170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par>
                                <p:cTn fill="hold" nodeType="withEffect" presetClass="entr" presetID="10" presetSubtype="0">
                                  <p:stCondLst>
                                    <p:cond delay="170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170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130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par>
                                <p:cTn fill="hold" nodeType="withEffect" presetClass="entr" presetID="10" presetSubtype="0">
                                  <p:stCondLst>
                                    <p:cond delay="130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par>
                                <p:cTn fill="hold" nodeType="withEffect" presetClass="entr" presetID="10" presetSubtype="0">
                                  <p:stCondLst>
                                    <p:cond delay="130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8"/>
          <p:cNvPicPr preferRelativeResize="0"/>
          <p:nvPr/>
        </p:nvPicPr>
        <p:blipFill rotWithShape="1">
          <a:blip r:embed="rId3">
            <a:alphaModFix/>
          </a:blip>
          <a:srcRect b="0" l="0" r="0" t="0"/>
          <a:stretch/>
        </p:blipFill>
        <p:spPr>
          <a:xfrm>
            <a:off x="0" y="0"/>
            <a:ext cx="7141254" cy="3867150"/>
          </a:xfrm>
          <a:prstGeom prst="rect">
            <a:avLst/>
          </a:prstGeom>
          <a:noFill/>
          <a:ln>
            <a:noFill/>
          </a:ln>
        </p:spPr>
      </p:pic>
      <p:pic>
        <p:nvPicPr>
          <p:cNvPr id="204" name="Google Shape;204;p8"/>
          <p:cNvPicPr preferRelativeResize="0"/>
          <p:nvPr/>
        </p:nvPicPr>
        <p:blipFill rotWithShape="1">
          <a:blip r:embed="rId4">
            <a:alphaModFix/>
          </a:blip>
          <a:srcRect b="0" l="0" r="0" t="0"/>
          <a:stretch/>
        </p:blipFill>
        <p:spPr>
          <a:xfrm>
            <a:off x="5353050" y="3167817"/>
            <a:ext cx="6838950" cy="3690183"/>
          </a:xfrm>
          <a:prstGeom prst="rect">
            <a:avLst/>
          </a:prstGeom>
          <a:noFill/>
          <a:ln>
            <a:noFill/>
          </a:ln>
        </p:spPr>
      </p:pic>
      <p:sp>
        <p:nvSpPr>
          <p:cNvPr id="205" name="Google Shape;205;p8"/>
          <p:cNvSpPr txBox="1"/>
          <p:nvPr/>
        </p:nvSpPr>
        <p:spPr>
          <a:xfrm>
            <a:off x="8037851" y="954183"/>
            <a:ext cx="3257551" cy="964367"/>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2800">
                <a:solidFill>
                  <a:schemeClr val="lt1"/>
                </a:solidFill>
                <a:latin typeface="Oxygen"/>
                <a:ea typeface="Oxygen"/>
                <a:cs typeface="Oxygen"/>
                <a:sym typeface="Oxygen"/>
              </a:rPr>
              <a:t>Cap Design</a:t>
            </a:r>
            <a:endParaRPr/>
          </a:p>
          <a:p>
            <a:pPr indent="0" lvl="0" marL="0" marR="0" rtl="0" algn="ctr">
              <a:spcBef>
                <a:spcPts val="0"/>
              </a:spcBef>
              <a:spcAft>
                <a:spcPts val="0"/>
              </a:spcAft>
              <a:buNone/>
            </a:pPr>
            <a:r>
              <a:rPr b="1" i="0" lang="en-IN" sz="2800" u="none" cap="none" strike="noStrike">
                <a:solidFill>
                  <a:schemeClr val="lt1"/>
                </a:solidFill>
                <a:latin typeface="Oxygen"/>
                <a:ea typeface="Oxygen"/>
                <a:cs typeface="Oxygen"/>
                <a:sym typeface="Oxygen"/>
              </a:rPr>
              <a:t>Software: CLO</a:t>
            </a:r>
            <a:endParaRPr/>
          </a:p>
        </p:txBody>
      </p:sp>
      <p:sp>
        <p:nvSpPr>
          <p:cNvPr id="206" name="Google Shape;206;p8"/>
          <p:cNvSpPr txBox="1"/>
          <p:nvPr/>
        </p:nvSpPr>
        <p:spPr>
          <a:xfrm>
            <a:off x="666750" y="4664948"/>
            <a:ext cx="3857625" cy="1395254"/>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2800">
                <a:solidFill>
                  <a:schemeClr val="lt1"/>
                </a:solidFill>
                <a:latin typeface="Oxygen"/>
                <a:ea typeface="Oxygen"/>
                <a:cs typeface="Oxygen"/>
                <a:sym typeface="Oxygen"/>
              </a:rPr>
              <a:t>Electrode Dock</a:t>
            </a:r>
            <a:endParaRPr/>
          </a:p>
          <a:p>
            <a:pPr indent="0" lvl="0" marL="0" marR="0" rtl="0" algn="ctr">
              <a:spcBef>
                <a:spcPts val="0"/>
              </a:spcBef>
              <a:spcAft>
                <a:spcPts val="0"/>
              </a:spcAft>
              <a:buNone/>
            </a:pPr>
            <a:r>
              <a:rPr b="1" i="0" lang="en-IN" sz="2800" u="none" cap="none" strike="noStrike">
                <a:solidFill>
                  <a:schemeClr val="lt1"/>
                </a:solidFill>
                <a:latin typeface="Oxygen"/>
                <a:ea typeface="Oxygen"/>
                <a:cs typeface="Oxygen"/>
                <a:sym typeface="Oxygen"/>
              </a:rPr>
              <a:t>Software: Autodesk Fusion360</a:t>
            </a:r>
            <a:endParaRPr/>
          </a:p>
        </p:txBody>
      </p:sp>
      <p:sp>
        <p:nvSpPr>
          <p:cNvPr id="207" name="Google Shape;20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208" name="Google Shape;20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09" name="Google Shape;209;p8"/>
          <p:cNvSpPr txBox="1"/>
          <p:nvPr/>
        </p:nvSpPr>
        <p:spPr>
          <a:xfrm>
            <a:off x="3770002" y="613132"/>
            <a:ext cx="15087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lt1"/>
                </a:solidFill>
                <a:latin typeface="Oxygen"/>
                <a:ea typeface="Oxygen"/>
                <a:cs typeface="Oxygen"/>
                <a:sym typeface="Oxygen"/>
              </a:rPr>
              <a:t>Grid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9"/>
          <p:cNvPicPr preferRelativeResize="0"/>
          <p:nvPr/>
        </p:nvPicPr>
        <p:blipFill rotWithShape="1">
          <a:blip r:embed="rId3">
            <a:alphaModFix/>
          </a:blip>
          <a:srcRect b="0" l="0" r="0" t="0"/>
          <a:stretch/>
        </p:blipFill>
        <p:spPr>
          <a:xfrm rot="5400000">
            <a:off x="-848252" y="450913"/>
            <a:ext cx="7449608" cy="5956172"/>
          </a:xfrm>
          <a:prstGeom prst="rect">
            <a:avLst/>
          </a:prstGeom>
          <a:noFill/>
          <a:ln>
            <a:noFill/>
          </a:ln>
        </p:spPr>
      </p:pic>
      <p:sp>
        <p:nvSpPr>
          <p:cNvPr id="215" name="Google Shape;215;p9"/>
          <p:cNvSpPr/>
          <p:nvPr/>
        </p:nvSpPr>
        <p:spPr>
          <a:xfrm>
            <a:off x="0" y="-7366"/>
            <a:ext cx="12192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9"/>
          <p:cNvSpPr txBox="1"/>
          <p:nvPr/>
        </p:nvSpPr>
        <p:spPr>
          <a:xfrm>
            <a:off x="285748" y="5940324"/>
            <a:ext cx="3562628" cy="718145"/>
          </a:xfrm>
          <a:prstGeom prst="rect">
            <a:avLst/>
          </a:prstGeom>
          <a:noFill/>
          <a:ln>
            <a:noFill/>
          </a:ln>
        </p:spPr>
        <p:txBody>
          <a:bodyPr anchorCtr="0" anchor="ctr" bIns="50800" lIns="50800" spcFirstLastPara="1" rIns="50800" wrap="square" tIns="50800">
            <a:spAutoFit/>
          </a:bodyPr>
          <a:lstStyle/>
          <a:p>
            <a:pPr indent="0" lvl="0" marL="0" marR="0" rtl="0" algn="ctr">
              <a:spcBef>
                <a:spcPts val="0"/>
              </a:spcBef>
              <a:spcAft>
                <a:spcPts val="0"/>
              </a:spcAft>
              <a:buNone/>
            </a:pPr>
            <a:r>
              <a:rPr b="1" lang="en-IN" sz="4000">
                <a:solidFill>
                  <a:srgbClr val="FFFFFF"/>
                </a:solidFill>
                <a:latin typeface="Oxygen"/>
                <a:ea typeface="Oxygen"/>
                <a:cs typeface="Oxygen"/>
                <a:sym typeface="Oxygen"/>
              </a:rPr>
              <a:t>Board Design</a:t>
            </a:r>
            <a:endParaRPr/>
          </a:p>
        </p:txBody>
      </p:sp>
      <p:sp>
        <p:nvSpPr>
          <p:cNvPr id="217" name="Google Shape;217;p9"/>
          <p:cNvSpPr/>
          <p:nvPr/>
        </p:nvSpPr>
        <p:spPr>
          <a:xfrm>
            <a:off x="5076824" y="0"/>
            <a:ext cx="2371724" cy="6858000"/>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9"/>
          <p:cNvSpPr/>
          <p:nvPr/>
        </p:nvSpPr>
        <p:spPr>
          <a:xfrm>
            <a:off x="7448549" y="0"/>
            <a:ext cx="2371724" cy="6858000"/>
          </a:xfrm>
          <a:prstGeom prst="rect">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9"/>
          <p:cNvSpPr/>
          <p:nvPr/>
        </p:nvSpPr>
        <p:spPr>
          <a:xfrm>
            <a:off x="9820277" y="-7366"/>
            <a:ext cx="2371724" cy="6865366"/>
          </a:xfrm>
          <a:prstGeom prst="rect">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9"/>
          <p:cNvSpPr/>
          <p:nvPr/>
        </p:nvSpPr>
        <p:spPr>
          <a:xfrm rot="8072602">
            <a:off x="5878868" y="406909"/>
            <a:ext cx="476250" cy="495300"/>
          </a:xfrm>
          <a:prstGeom prst="halfFrame">
            <a:avLst>
              <a:gd fmla="val 33333" name="adj1"/>
              <a:gd fmla="val 3333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9"/>
          <p:cNvSpPr/>
          <p:nvPr/>
        </p:nvSpPr>
        <p:spPr>
          <a:xfrm rot="8072602">
            <a:off x="8250591" y="406910"/>
            <a:ext cx="476250" cy="495300"/>
          </a:xfrm>
          <a:prstGeom prst="halfFrame">
            <a:avLst>
              <a:gd fmla="val 33333" name="adj1"/>
              <a:gd fmla="val 3333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9"/>
          <p:cNvSpPr/>
          <p:nvPr/>
        </p:nvSpPr>
        <p:spPr>
          <a:xfrm rot="8072602">
            <a:off x="10622315" y="406910"/>
            <a:ext cx="476250" cy="495300"/>
          </a:xfrm>
          <a:prstGeom prst="halfFrame">
            <a:avLst>
              <a:gd fmla="val 33333" name="adj1"/>
              <a:gd fmla="val 3333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9"/>
          <p:cNvSpPr txBox="1"/>
          <p:nvPr/>
        </p:nvSpPr>
        <p:spPr>
          <a:xfrm>
            <a:off x="5511102" y="1126315"/>
            <a:ext cx="141033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Oxygen"/>
                <a:ea typeface="Oxygen"/>
                <a:cs typeface="Oxygen"/>
                <a:sym typeface="Oxygen"/>
              </a:rPr>
              <a:t>Circuit Design</a:t>
            </a:r>
            <a:endParaRPr/>
          </a:p>
        </p:txBody>
      </p:sp>
      <p:pic>
        <p:nvPicPr>
          <p:cNvPr id="224" name="Google Shape;224;p9"/>
          <p:cNvPicPr preferRelativeResize="0"/>
          <p:nvPr/>
        </p:nvPicPr>
        <p:blipFill rotWithShape="1">
          <a:blip r:embed="rId4">
            <a:alphaModFix/>
          </a:blip>
          <a:srcRect b="0" l="0" r="0" t="0"/>
          <a:stretch/>
        </p:blipFill>
        <p:spPr>
          <a:xfrm>
            <a:off x="5164483" y="4738860"/>
            <a:ext cx="2196406" cy="1433923"/>
          </a:xfrm>
          <a:prstGeom prst="rect">
            <a:avLst/>
          </a:prstGeom>
          <a:noFill/>
          <a:ln>
            <a:noFill/>
          </a:ln>
        </p:spPr>
      </p:pic>
      <p:sp>
        <p:nvSpPr>
          <p:cNvPr id="225" name="Google Shape;225;p9"/>
          <p:cNvSpPr/>
          <p:nvPr/>
        </p:nvSpPr>
        <p:spPr>
          <a:xfrm flipH="1" rot="10800000">
            <a:off x="5143498" y="-1546426"/>
            <a:ext cx="3434889"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9"/>
          <p:cNvSpPr txBox="1"/>
          <p:nvPr/>
        </p:nvSpPr>
        <p:spPr>
          <a:xfrm>
            <a:off x="7889123" y="1126315"/>
            <a:ext cx="141033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Oxygen"/>
                <a:ea typeface="Oxygen"/>
                <a:cs typeface="Oxygen"/>
                <a:sym typeface="Oxygen"/>
              </a:rPr>
              <a:t>Board</a:t>
            </a:r>
            <a:endParaRPr/>
          </a:p>
          <a:p>
            <a:pPr indent="0" lvl="0" marL="0" marR="0" rtl="0" algn="ctr">
              <a:spcBef>
                <a:spcPts val="0"/>
              </a:spcBef>
              <a:spcAft>
                <a:spcPts val="0"/>
              </a:spcAft>
              <a:buNone/>
            </a:pPr>
            <a:r>
              <a:rPr lang="en-IN" sz="1800">
                <a:solidFill>
                  <a:schemeClr val="lt1"/>
                </a:solidFill>
                <a:latin typeface="Oxygen"/>
                <a:ea typeface="Oxygen"/>
                <a:cs typeface="Oxygen"/>
                <a:sym typeface="Oxygen"/>
              </a:rPr>
              <a:t>Design</a:t>
            </a:r>
            <a:endParaRPr/>
          </a:p>
        </p:txBody>
      </p:sp>
      <p:pic>
        <p:nvPicPr>
          <p:cNvPr id="227" name="Google Shape;227;p9"/>
          <p:cNvPicPr preferRelativeResize="0"/>
          <p:nvPr/>
        </p:nvPicPr>
        <p:blipFill rotWithShape="1">
          <a:blip r:embed="rId5">
            <a:alphaModFix/>
          </a:blip>
          <a:srcRect b="0" l="0" r="0" t="0"/>
          <a:stretch/>
        </p:blipFill>
        <p:spPr>
          <a:xfrm rot="5400000">
            <a:off x="7452270" y="4620179"/>
            <a:ext cx="2303960" cy="1772620"/>
          </a:xfrm>
          <a:prstGeom prst="rect">
            <a:avLst/>
          </a:prstGeom>
          <a:solidFill>
            <a:srgbClr val="767171"/>
          </a:solidFill>
          <a:ln>
            <a:noFill/>
          </a:ln>
        </p:spPr>
      </p:pic>
      <p:sp>
        <p:nvSpPr>
          <p:cNvPr id="228" name="Google Shape;228;p9"/>
          <p:cNvSpPr txBox="1"/>
          <p:nvPr/>
        </p:nvSpPr>
        <p:spPr>
          <a:xfrm>
            <a:off x="10300971" y="1237310"/>
            <a:ext cx="14103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Oxygen"/>
                <a:ea typeface="Oxygen"/>
                <a:cs typeface="Oxygen"/>
                <a:sym typeface="Oxygen"/>
              </a:rPr>
              <a:t>Fabrication</a:t>
            </a:r>
            <a:endParaRPr/>
          </a:p>
        </p:txBody>
      </p:sp>
      <p:pic>
        <p:nvPicPr>
          <p:cNvPr id="229" name="Google Shape;229;p9"/>
          <p:cNvPicPr preferRelativeResize="0"/>
          <p:nvPr/>
        </p:nvPicPr>
        <p:blipFill rotWithShape="1">
          <a:blip r:embed="rId6">
            <a:alphaModFix/>
          </a:blip>
          <a:srcRect b="0" l="0" r="0" t="0"/>
          <a:stretch/>
        </p:blipFill>
        <p:spPr>
          <a:xfrm>
            <a:off x="10129921" y="4354509"/>
            <a:ext cx="1776331" cy="2223596"/>
          </a:xfrm>
          <a:prstGeom prst="rect">
            <a:avLst/>
          </a:prstGeom>
          <a:noFill/>
          <a:ln>
            <a:noFill/>
          </a:ln>
        </p:spPr>
      </p:pic>
      <p:sp>
        <p:nvSpPr>
          <p:cNvPr id="230" name="Google Shape;230;p9"/>
          <p:cNvSpPr txBox="1"/>
          <p:nvPr/>
        </p:nvSpPr>
        <p:spPr>
          <a:xfrm>
            <a:off x="5248279" y="2157154"/>
            <a:ext cx="2110078"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Amplifier Design</a:t>
            </a:r>
            <a:endParaRPr/>
          </a:p>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Power Supply Design</a:t>
            </a:r>
            <a:endParaRPr/>
          </a:p>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Safety Circuit Design</a:t>
            </a:r>
            <a:endParaRPr/>
          </a:p>
          <a:p>
            <a:pPr indent="-285750" lvl="1" marL="742950" marR="0" rtl="0" algn="l">
              <a:spcBef>
                <a:spcPts val="0"/>
              </a:spcBef>
              <a:spcAft>
                <a:spcPts val="0"/>
              </a:spcAft>
              <a:buClr>
                <a:schemeClr val="lt1"/>
              </a:buClr>
              <a:buSzPts val="1400"/>
              <a:buFont typeface="Arial"/>
              <a:buChar char="•"/>
            </a:pPr>
            <a:r>
              <a:rPr b="0" i="0" lang="en-IN" sz="1400" u="none" cap="none" strike="noStrike">
                <a:solidFill>
                  <a:schemeClr val="lt1"/>
                </a:solidFill>
                <a:latin typeface="Oxygen"/>
                <a:ea typeface="Oxygen"/>
                <a:cs typeface="Oxygen"/>
                <a:sym typeface="Oxygen"/>
              </a:rPr>
              <a:t>ESD Protection</a:t>
            </a:r>
            <a:endParaRPr/>
          </a:p>
          <a:p>
            <a:pPr indent="-285750" lvl="1" marL="742950" marR="0" rtl="0" algn="l">
              <a:spcBef>
                <a:spcPts val="0"/>
              </a:spcBef>
              <a:spcAft>
                <a:spcPts val="0"/>
              </a:spcAft>
              <a:buClr>
                <a:schemeClr val="lt1"/>
              </a:buClr>
              <a:buSzPts val="1400"/>
              <a:buFont typeface="Arial"/>
              <a:buChar char="•"/>
            </a:pPr>
            <a:r>
              <a:rPr b="0" i="0" lang="en-IN" sz="1400" u="none" cap="none" strike="noStrike">
                <a:solidFill>
                  <a:schemeClr val="lt1"/>
                </a:solidFill>
                <a:latin typeface="Oxygen"/>
                <a:ea typeface="Oxygen"/>
                <a:cs typeface="Oxygen"/>
                <a:sym typeface="Oxygen"/>
              </a:rPr>
              <a:t>Patient Isolation</a:t>
            </a:r>
            <a:endParaRPr/>
          </a:p>
        </p:txBody>
      </p:sp>
      <p:sp>
        <p:nvSpPr>
          <p:cNvPr id="231" name="Google Shape;231;p9"/>
          <p:cNvSpPr txBox="1"/>
          <p:nvPr/>
        </p:nvSpPr>
        <p:spPr>
          <a:xfrm>
            <a:off x="7559684" y="2157154"/>
            <a:ext cx="2110078"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Designing a PCB from the schematics</a:t>
            </a:r>
            <a:endParaRPr/>
          </a:p>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Selection appropriate components</a:t>
            </a:r>
            <a:endParaRPr/>
          </a:p>
        </p:txBody>
      </p:sp>
      <p:sp>
        <p:nvSpPr>
          <p:cNvPr id="232" name="Google Shape;232;p9"/>
          <p:cNvSpPr txBox="1"/>
          <p:nvPr/>
        </p:nvSpPr>
        <p:spPr>
          <a:xfrm>
            <a:off x="9931413" y="2157154"/>
            <a:ext cx="2110078" cy="5232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400"/>
              <a:buFont typeface="Arial"/>
              <a:buChar char="•"/>
            </a:pPr>
            <a:r>
              <a:rPr lang="en-IN" sz="1400">
                <a:solidFill>
                  <a:schemeClr val="lt1"/>
                </a:solidFill>
                <a:latin typeface="Oxygen"/>
                <a:ea typeface="Oxygen"/>
                <a:cs typeface="Oxygen"/>
                <a:sym typeface="Oxygen"/>
              </a:rPr>
              <a:t>Fabrication of the PCB</a:t>
            </a:r>
            <a:endParaRPr/>
          </a:p>
        </p:txBody>
      </p:sp>
      <p:sp>
        <p:nvSpPr>
          <p:cNvPr id="233" name="Google Shape;23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RIT Confidential</a:t>
            </a:r>
            <a:endParaRPr/>
          </a:p>
        </p:txBody>
      </p:sp>
      <p:sp>
        <p:nvSpPr>
          <p:cNvPr id="234" name="Google Shape;23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60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60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60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60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60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60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170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170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170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ntr" presetID="10" presetSubtype="0">
                                  <p:stCondLst>
                                    <p:cond delay="130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130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130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2020-06-27T05:30:04Z</dcterms:created>
  <dc:creator>Jigyans Kranti Mohapatra</dc:creator>
</cp:coreProperties>
</file>